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Dela Gothic One" pitchFamily="2" charset="-128"/>
      <p:regular r:id="rId13"/>
    </p:embeddedFont>
    <p:embeddedFont>
      <p:font typeface="DM Sans" pitchFamily="2" charset="77"/>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0809"/>
    <a:srgbClr val="090909"/>
    <a:srgbClr val="4D0C04"/>
    <a:srgbClr val="730B07"/>
    <a:srgbClr val="750A0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7"/>
    <p:restoredTop sz="94610"/>
  </p:normalViewPr>
  <p:slideViewPr>
    <p:cSldViewPr snapToGrid="0" snapToObjects="1">
      <p:cViewPr>
        <p:scale>
          <a:sx n="86" d="100"/>
          <a:sy n="86" d="100"/>
        </p:scale>
        <p:origin x="960" y="8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600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510C0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740B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80000"/>
            </a:srgbClr>
          </a:solidFill>
          <a:ln/>
        </p:spPr>
        <p:txBody>
          <a:bodyPr/>
          <a:lstStyle/>
          <a:p>
            <a:endParaRPr lang="en-US"/>
          </a:p>
        </p:txBody>
      </p:sp>
      <p:sp>
        <p:nvSpPr>
          <p:cNvPr id="4" name="Text 1"/>
          <p:cNvSpPr/>
          <p:nvPr/>
        </p:nvSpPr>
        <p:spPr>
          <a:xfrm>
            <a:off x="754737" y="594717"/>
            <a:ext cx="13120926" cy="5107781"/>
          </a:xfrm>
          <a:prstGeom prst="rect">
            <a:avLst/>
          </a:prstGeom>
          <a:noFill/>
          <a:ln/>
        </p:spPr>
        <p:txBody>
          <a:bodyPr wrap="square" lIns="0" tIns="0" rIns="0" bIns="0" rtlCol="0" anchor="t"/>
          <a:lstStyle/>
          <a:p>
            <a:pPr marL="0" indent="0" algn="ctr">
              <a:lnSpc>
                <a:spcPts val="10050"/>
              </a:lnSpc>
              <a:buNone/>
            </a:pPr>
            <a:r>
              <a:rPr lang="en-US" sz="8000" dirty="0">
                <a:solidFill>
                  <a:srgbClr val="C91313"/>
                </a:solidFill>
                <a:latin typeface="Dela Gothic One" pitchFamily="34" charset="0"/>
                <a:ea typeface="Dela Gothic One" pitchFamily="34" charset="-122"/>
                <a:cs typeface="Dela Gothic One" pitchFamily="34" charset="-120"/>
              </a:rPr>
              <a:t>Netflix Global Content Performance Dashboard</a:t>
            </a:r>
            <a:endParaRPr lang="en-US" sz="8000" dirty="0"/>
          </a:p>
        </p:txBody>
      </p:sp>
      <p:sp>
        <p:nvSpPr>
          <p:cNvPr id="5" name="Text 2"/>
          <p:cNvSpPr/>
          <p:nvPr/>
        </p:nvSpPr>
        <p:spPr>
          <a:xfrm>
            <a:off x="2371011" y="5993606"/>
            <a:ext cx="9888260" cy="510778"/>
          </a:xfrm>
          <a:prstGeom prst="rect">
            <a:avLst/>
          </a:prstGeom>
          <a:noFill/>
          <a:ln/>
        </p:spPr>
        <p:txBody>
          <a:bodyPr wrap="none" lIns="0" tIns="0" rIns="0" bIns="0" rtlCol="0" anchor="t"/>
          <a:lstStyle/>
          <a:p>
            <a:pPr marL="0" indent="0" algn="ctr">
              <a:lnSpc>
                <a:spcPts val="4000"/>
              </a:lnSpc>
              <a:buNone/>
            </a:pPr>
            <a:r>
              <a:rPr lang="en-US" sz="3200" dirty="0">
                <a:solidFill>
                  <a:srgbClr val="FAEBEB"/>
                </a:solidFill>
                <a:latin typeface="Dela Gothic One" pitchFamily="34" charset="0"/>
                <a:ea typeface="Dela Gothic One" pitchFamily="34" charset="-122"/>
                <a:cs typeface="Dela Gothic One" pitchFamily="34" charset="-120"/>
              </a:rPr>
              <a:t>Starting 2020 – Data Analysis &amp; Insights</a:t>
            </a:r>
            <a:endParaRPr lang="en-US" sz="3200" dirty="0"/>
          </a:p>
        </p:txBody>
      </p:sp>
      <p:sp>
        <p:nvSpPr>
          <p:cNvPr id="6" name="Text 3"/>
          <p:cNvSpPr/>
          <p:nvPr/>
        </p:nvSpPr>
        <p:spPr>
          <a:xfrm>
            <a:off x="754737" y="6795492"/>
            <a:ext cx="13120926" cy="310515"/>
          </a:xfrm>
          <a:prstGeom prst="rect">
            <a:avLst/>
          </a:prstGeom>
          <a:noFill/>
          <a:ln/>
        </p:spPr>
        <p:txBody>
          <a:bodyPr wrap="none" lIns="0" tIns="0" rIns="0" bIns="0" rtlCol="0" anchor="t"/>
          <a:lstStyle/>
          <a:p>
            <a:pPr marL="0" indent="0" algn="ctr">
              <a:lnSpc>
                <a:spcPts val="2400"/>
              </a:lnSpc>
              <a:buNone/>
            </a:pPr>
            <a:r>
              <a:rPr lang="en-US" sz="1500" dirty="0">
                <a:solidFill>
                  <a:srgbClr val="FFE5E5"/>
                </a:solidFill>
                <a:latin typeface="DM Sans" pitchFamily="34" charset="0"/>
                <a:ea typeface="DM Sans" pitchFamily="34" charset="-122"/>
                <a:cs typeface="DM Sans" pitchFamily="34" charset="-120"/>
              </a:rPr>
              <a:t>Presented by: Shaurya Chaturvedi</a:t>
            </a:r>
            <a:endParaRPr lang="en-US" sz="1500" dirty="0"/>
          </a:p>
        </p:txBody>
      </p:sp>
      <p:sp>
        <p:nvSpPr>
          <p:cNvPr id="7" name="Text 4"/>
          <p:cNvSpPr/>
          <p:nvPr/>
        </p:nvSpPr>
        <p:spPr>
          <a:xfrm>
            <a:off x="754737" y="7324249"/>
            <a:ext cx="13120926" cy="310515"/>
          </a:xfrm>
          <a:prstGeom prst="rect">
            <a:avLst/>
          </a:prstGeom>
          <a:noFill/>
          <a:ln/>
        </p:spPr>
        <p:txBody>
          <a:bodyPr wrap="none" lIns="0" tIns="0" rIns="0" bIns="0" rtlCol="0" anchor="t"/>
          <a:lstStyle/>
          <a:p>
            <a:pPr marL="0" indent="0" algn="ctr">
              <a:lnSpc>
                <a:spcPts val="2400"/>
              </a:lnSpc>
              <a:buNone/>
            </a:pPr>
            <a:r>
              <a:rPr lang="en-US" sz="1500" dirty="0">
                <a:solidFill>
                  <a:srgbClr val="FFE5E5"/>
                </a:solidFill>
                <a:latin typeface="DM Sans" pitchFamily="34" charset="0"/>
                <a:ea typeface="DM Sans" pitchFamily="34" charset="-122"/>
                <a:cs typeface="DM Sans" pitchFamily="34" charset="-120"/>
              </a:rPr>
              <a:t>Admission Number: 23scse1012647</a:t>
            </a:r>
            <a:endParaRPr lang="en-US" sz="1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58309" y="1011436"/>
            <a:ext cx="13113782" cy="1425416"/>
          </a:xfrm>
          <a:prstGeom prst="rect">
            <a:avLst/>
          </a:prstGeom>
          <a:noFill/>
          <a:ln/>
        </p:spPr>
        <p:txBody>
          <a:bodyPr wrap="square" lIns="0" tIns="0" rIns="0" bIns="0" rtlCol="0" anchor="t"/>
          <a:lstStyle/>
          <a:p>
            <a:pPr marL="0" indent="0" algn="ctr">
              <a:lnSpc>
                <a:spcPts val="5600"/>
              </a:lnSpc>
              <a:buNone/>
            </a:pPr>
            <a:r>
              <a:rPr lang="en-US" sz="4450" dirty="0">
                <a:solidFill>
                  <a:srgbClr val="FFFFFF"/>
                </a:solidFill>
                <a:latin typeface="Dela Gothic One" pitchFamily="34" charset="0"/>
                <a:ea typeface="Dela Gothic One" pitchFamily="34" charset="-122"/>
                <a:cs typeface="Dela Gothic One" pitchFamily="34" charset="-120"/>
              </a:rPr>
              <a:t>Strategic Conclusions &amp; Future Recommendations</a:t>
            </a:r>
            <a:endParaRPr lang="en-US" sz="4450" dirty="0"/>
          </a:p>
        </p:txBody>
      </p:sp>
      <p:sp>
        <p:nvSpPr>
          <p:cNvPr id="3" name="Text 1"/>
          <p:cNvSpPr/>
          <p:nvPr/>
        </p:nvSpPr>
        <p:spPr>
          <a:xfrm>
            <a:off x="758309" y="2978348"/>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Conclusion:</a:t>
            </a:r>
            <a:endParaRPr lang="en-US" sz="2200" dirty="0"/>
          </a:p>
        </p:txBody>
      </p:sp>
      <p:sp>
        <p:nvSpPr>
          <p:cNvPr id="4" name="Text 2"/>
          <p:cNvSpPr/>
          <p:nvPr/>
        </p:nvSpPr>
        <p:spPr>
          <a:xfrm>
            <a:off x="758309" y="3551158"/>
            <a:ext cx="6292572"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Netflix has achieved rapid expansion, particularly since 2018, establishing a vast content library.</a:t>
            </a:r>
            <a:endParaRPr lang="en-US" sz="1700" dirty="0"/>
          </a:p>
        </p:txBody>
      </p:sp>
      <p:sp>
        <p:nvSpPr>
          <p:cNvPr id="5" name="Text 3"/>
          <p:cNvSpPr/>
          <p:nvPr/>
        </p:nvSpPr>
        <p:spPr>
          <a:xfrm>
            <a:off x="758309" y="4320302"/>
            <a:ext cx="6292572"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Both movies and shows are crucial pillars, contributing to the platform's diverse appeal.</a:t>
            </a:r>
            <a:endParaRPr lang="en-US" sz="1700" dirty="0"/>
          </a:p>
        </p:txBody>
      </p:sp>
      <p:sp>
        <p:nvSpPr>
          <p:cNvPr id="6" name="Text 4"/>
          <p:cNvSpPr/>
          <p:nvPr/>
        </p:nvSpPr>
        <p:spPr>
          <a:xfrm>
            <a:off x="7587139" y="2978348"/>
            <a:ext cx="3239453" cy="356235"/>
          </a:xfrm>
          <a:prstGeom prst="rect">
            <a:avLst/>
          </a:prstGeom>
          <a:noFill/>
          <a:ln/>
        </p:spPr>
        <p:txBody>
          <a:bodyPr wrap="none" lIns="0" tIns="0" rIns="0" bIns="0" rtlCol="0" anchor="t"/>
          <a:lstStyle/>
          <a:p>
            <a:pPr marL="0" indent="0" algn="l">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Recommendations:</a:t>
            </a:r>
            <a:endParaRPr lang="en-US" sz="2200" dirty="0"/>
          </a:p>
        </p:txBody>
      </p:sp>
      <p:sp>
        <p:nvSpPr>
          <p:cNvPr id="7" name="Text 5"/>
          <p:cNvSpPr/>
          <p:nvPr/>
        </p:nvSpPr>
        <p:spPr>
          <a:xfrm>
            <a:off x="7587139" y="3551158"/>
            <a:ext cx="6292572"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Prioritize content with higher rating potential to improve overall quality perception.</a:t>
            </a:r>
            <a:endParaRPr lang="en-US" sz="1700" dirty="0"/>
          </a:p>
        </p:txBody>
      </p:sp>
      <p:sp>
        <p:nvSpPr>
          <p:cNvPr id="8" name="Text 6"/>
          <p:cNvSpPr/>
          <p:nvPr/>
        </p:nvSpPr>
        <p:spPr>
          <a:xfrm>
            <a:off x="7587139" y="4320302"/>
            <a:ext cx="6292572"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Strategically expand the TV show category to achieve better content type balance.</a:t>
            </a:r>
            <a:endParaRPr lang="en-US" sz="1700" dirty="0"/>
          </a:p>
        </p:txBody>
      </p:sp>
      <p:sp>
        <p:nvSpPr>
          <p:cNvPr id="9" name="Text 7"/>
          <p:cNvSpPr/>
          <p:nvPr/>
        </p:nvSpPr>
        <p:spPr>
          <a:xfrm>
            <a:off x="7587139" y="5089446"/>
            <a:ext cx="6292572"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Continue to leverage and strengthen collaborations with top-performing actors and directors.</a:t>
            </a:r>
            <a:endParaRPr lang="en-US" sz="1700" dirty="0"/>
          </a:p>
        </p:txBody>
      </p:sp>
      <p:sp>
        <p:nvSpPr>
          <p:cNvPr id="10" name="Text 8"/>
          <p:cNvSpPr/>
          <p:nvPr/>
        </p:nvSpPr>
        <p:spPr>
          <a:xfrm>
            <a:off x="7587139" y="5858589"/>
            <a:ext cx="6292572" cy="693420"/>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Utilize data-driven insights more actively for future content acquisition and greenlighting decisions.</a:t>
            </a:r>
            <a:endParaRPr lang="en-US" sz="1700" dirty="0"/>
          </a:p>
        </p:txBody>
      </p:sp>
      <p:sp>
        <p:nvSpPr>
          <p:cNvPr id="11" name="Text 9"/>
          <p:cNvSpPr/>
          <p:nvPr/>
        </p:nvSpPr>
        <p:spPr>
          <a:xfrm>
            <a:off x="758309" y="6871454"/>
            <a:ext cx="13113782" cy="346710"/>
          </a:xfrm>
          <a:prstGeom prst="rect">
            <a:avLst/>
          </a:prstGeom>
          <a:noFill/>
          <a:ln/>
        </p:spPr>
        <p:txBody>
          <a:bodyPr wrap="none" lIns="0" tIns="0" rIns="0" bIns="0" rtlCol="0" anchor="t"/>
          <a:lstStyle/>
          <a:p>
            <a:pPr marL="0" indent="0" algn="ctr">
              <a:lnSpc>
                <a:spcPts val="2700"/>
              </a:lnSpc>
              <a:buNone/>
            </a:pPr>
            <a:r>
              <a:rPr lang="en-US" sz="1700" dirty="0">
                <a:solidFill>
                  <a:srgbClr val="FFE5E5"/>
                </a:solidFill>
                <a:latin typeface="DM Sans" pitchFamily="34" charset="0"/>
                <a:ea typeface="DM Sans" pitchFamily="34" charset="-122"/>
                <a:cs typeface="DM Sans" pitchFamily="34" charset="-120"/>
              </a:rPr>
              <a:t>Thank you!</a:t>
            </a:r>
            <a:endParaRPr lang="en-US" sz="1700" dirty="0"/>
          </a:p>
        </p:txBody>
      </p:sp>
      <p:sp>
        <p:nvSpPr>
          <p:cNvPr id="12" name="Rectangle 11">
            <a:extLst>
              <a:ext uri="{FF2B5EF4-FFF2-40B4-BE49-F238E27FC236}">
                <a16:creationId xmlns:a16="http://schemas.microsoft.com/office/drawing/2014/main" id="{08EC4B4D-7B9E-73EF-CC27-407BD973C90F}"/>
              </a:ext>
            </a:extLst>
          </p:cNvPr>
          <p:cNvSpPr/>
          <p:nvPr/>
        </p:nvSpPr>
        <p:spPr>
          <a:xfrm>
            <a:off x="12790537" y="7659975"/>
            <a:ext cx="1828800" cy="569626"/>
          </a:xfrm>
          <a:prstGeom prst="rect">
            <a:avLst/>
          </a:prstGeom>
          <a:solidFill>
            <a:srgbClr val="4D0C04"/>
          </a:solidFill>
          <a:ln>
            <a:solidFill>
              <a:srgbClr val="4D0C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rgbClr val="750A06"/>
                </a:solidFill>
              </a:ln>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1085374" y="3116461"/>
            <a:ext cx="12784455" cy="712708"/>
          </a:xfrm>
          <a:prstGeom prst="rect">
            <a:avLst/>
          </a:prstGeom>
          <a:noFill/>
          <a:ln/>
        </p:spPr>
        <p:txBody>
          <a:bodyPr wrap="none" lIns="0" tIns="0" rIns="0" bIns="0" rtlCol="0" anchor="t"/>
          <a:lstStyle/>
          <a:p>
            <a:pPr marL="0" indent="0" algn="ctr">
              <a:lnSpc>
                <a:spcPts val="5600"/>
              </a:lnSpc>
              <a:buNone/>
            </a:pPr>
            <a:r>
              <a:rPr lang="en-US" sz="4450" dirty="0">
                <a:solidFill>
                  <a:srgbClr val="FFFFFF"/>
                </a:solidFill>
                <a:latin typeface="Dela Gothic One" pitchFamily="34" charset="0"/>
                <a:ea typeface="Dela Gothic One" pitchFamily="34" charset="-122"/>
                <a:cs typeface="Dela Gothic One" pitchFamily="34" charset="-120"/>
              </a:rPr>
              <a:t>Unveiling Netflix's Content Landscape</a:t>
            </a:r>
            <a:endParaRPr lang="en-US" sz="4450" dirty="0"/>
          </a:p>
        </p:txBody>
      </p:sp>
      <p:sp>
        <p:nvSpPr>
          <p:cNvPr id="3" name="Shape 1"/>
          <p:cNvSpPr/>
          <p:nvPr/>
        </p:nvSpPr>
        <p:spPr>
          <a:xfrm>
            <a:off x="758309" y="2791539"/>
            <a:ext cx="30480" cy="1362551"/>
          </a:xfrm>
          <a:prstGeom prst="rect">
            <a:avLst/>
          </a:prstGeom>
          <a:solidFill>
            <a:srgbClr val="C91313"/>
          </a:solidFill>
          <a:ln/>
        </p:spPr>
        <p:txBody>
          <a:bodyPr/>
          <a:lstStyle/>
          <a:p>
            <a:endParaRPr lang="en-US"/>
          </a:p>
        </p:txBody>
      </p:sp>
      <p:sp>
        <p:nvSpPr>
          <p:cNvPr id="4" name="Text 2"/>
          <p:cNvSpPr/>
          <p:nvPr/>
        </p:nvSpPr>
        <p:spPr>
          <a:xfrm>
            <a:off x="758309" y="4397812"/>
            <a:ext cx="13113782" cy="1040130"/>
          </a:xfrm>
          <a:prstGeom prst="rect">
            <a:avLst/>
          </a:prstGeom>
          <a:noFill/>
          <a:ln/>
        </p:spPr>
        <p:txBody>
          <a:bodyPr wrap="square" lIns="0" tIns="0" rIns="0" bIns="0" rtlCol="0" anchor="t"/>
          <a:lstStyle/>
          <a:p>
            <a:pPr marL="0" indent="0" algn="ctr">
              <a:lnSpc>
                <a:spcPts val="2700"/>
              </a:lnSpc>
              <a:buNone/>
            </a:pPr>
            <a:r>
              <a:rPr lang="en-US" sz="1700" dirty="0">
                <a:solidFill>
                  <a:srgbClr val="FFE5E5"/>
                </a:solidFill>
                <a:latin typeface="DM Sans" pitchFamily="34" charset="0"/>
                <a:ea typeface="DM Sans" pitchFamily="34" charset="-122"/>
                <a:cs typeface="DM Sans" pitchFamily="34" charset="-120"/>
              </a:rPr>
              <a:t>This analysis dives deep into Netflix's content data from 2020 onwards to reveal key trends and patterns. Our objective is to understand content growth, audience reception, and the distribution of movies versus shows, providing actionable insights for strategic decision-making.</a:t>
            </a:r>
            <a:endParaRPr lang="en-US" sz="1700" dirty="0"/>
          </a:p>
        </p:txBody>
      </p:sp>
      <p:sp>
        <p:nvSpPr>
          <p:cNvPr id="7" name="Rectangle 6">
            <a:extLst>
              <a:ext uri="{FF2B5EF4-FFF2-40B4-BE49-F238E27FC236}">
                <a16:creationId xmlns:a16="http://schemas.microsoft.com/office/drawing/2014/main" id="{6E204299-D804-AB7C-F71D-B11F981DBA04}"/>
              </a:ext>
            </a:extLst>
          </p:cNvPr>
          <p:cNvSpPr/>
          <p:nvPr/>
        </p:nvSpPr>
        <p:spPr>
          <a:xfrm>
            <a:off x="12790537" y="7659975"/>
            <a:ext cx="1828800" cy="569626"/>
          </a:xfrm>
          <a:prstGeom prst="rect">
            <a:avLst/>
          </a:prstGeom>
          <a:solidFill>
            <a:srgbClr val="730B07"/>
          </a:solidFill>
          <a:ln>
            <a:solidFill>
              <a:srgbClr val="730B0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rgbClr val="750A06"/>
                </a:solidFill>
              </a:ln>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1842373"/>
            <a:ext cx="11067455" cy="712708"/>
          </a:xfrm>
          <a:prstGeom prst="rect">
            <a:avLst/>
          </a:prstGeom>
          <a:noFill/>
          <a:ln/>
        </p:spPr>
        <p:txBody>
          <a:bodyPr wrap="none" lIns="0" tIns="0" rIns="0" bIns="0" rtlCol="0" anchor="t"/>
          <a:lstStyle/>
          <a:p>
            <a:pPr marL="0" indent="0" algn="l">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Dataset Overview &amp; Methodology</a:t>
            </a:r>
            <a:endParaRPr lang="en-US" sz="4450" dirty="0"/>
          </a:p>
        </p:txBody>
      </p:sp>
      <p:sp>
        <p:nvSpPr>
          <p:cNvPr id="3" name="Text 1"/>
          <p:cNvSpPr/>
          <p:nvPr/>
        </p:nvSpPr>
        <p:spPr>
          <a:xfrm>
            <a:off x="758309" y="3096578"/>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Dataset Origin:</a:t>
            </a:r>
            <a:endParaRPr lang="en-US" sz="2200" dirty="0"/>
          </a:p>
        </p:txBody>
      </p:sp>
      <p:sp>
        <p:nvSpPr>
          <p:cNvPr id="4" name="Text 2"/>
          <p:cNvSpPr/>
          <p:nvPr/>
        </p:nvSpPr>
        <p:spPr>
          <a:xfrm>
            <a:off x="758309" y="3669387"/>
            <a:ext cx="6292572" cy="69342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Sourced from </a:t>
            </a:r>
            <a:r>
              <a:rPr lang="en-US" sz="1700" b="1" dirty="0">
                <a:solidFill>
                  <a:srgbClr val="FFE5E5"/>
                </a:solidFill>
                <a:latin typeface="DM Sans" pitchFamily="34" charset="0"/>
                <a:ea typeface="DM Sans" pitchFamily="34" charset="-122"/>
                <a:cs typeface="DM Sans" pitchFamily="34" charset="-120"/>
              </a:rPr>
              <a:t>Kaggle.com</a:t>
            </a:r>
            <a:r>
              <a:rPr lang="en-US" sz="1700" dirty="0">
                <a:solidFill>
                  <a:srgbClr val="FFE5E5"/>
                </a:solidFill>
                <a:latin typeface="DM Sans" pitchFamily="34" charset="0"/>
                <a:ea typeface="DM Sans" pitchFamily="34" charset="-122"/>
                <a:cs typeface="DM Sans" pitchFamily="34" charset="-120"/>
              </a:rPr>
              <a:t>, our dataset provides a comprehensive look at Netflix's content catalog.</a:t>
            </a:r>
            <a:endParaRPr lang="en-US" sz="1700" dirty="0"/>
          </a:p>
        </p:txBody>
      </p:sp>
      <p:sp>
        <p:nvSpPr>
          <p:cNvPr id="5" name="Text 3"/>
          <p:cNvSpPr/>
          <p:nvPr/>
        </p:nvSpPr>
        <p:spPr>
          <a:xfrm>
            <a:off x="758309" y="4579382"/>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Analytical Tools:</a:t>
            </a:r>
            <a:endParaRPr lang="en-US" sz="2200" dirty="0"/>
          </a:p>
        </p:txBody>
      </p:sp>
      <p:sp>
        <p:nvSpPr>
          <p:cNvPr id="6" name="Text 4"/>
          <p:cNvSpPr/>
          <p:nvPr/>
        </p:nvSpPr>
        <p:spPr>
          <a:xfrm>
            <a:off x="758309" y="5152192"/>
            <a:ext cx="6292572"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All data processing and visualization were performed using </a:t>
            </a:r>
            <a:r>
              <a:rPr lang="en-US" sz="1700" b="1" dirty="0">
                <a:solidFill>
                  <a:srgbClr val="FFE5E5"/>
                </a:solidFill>
                <a:latin typeface="DM Sans" pitchFamily="34" charset="0"/>
                <a:ea typeface="DM Sans" pitchFamily="34" charset="-122"/>
                <a:cs typeface="DM Sans" pitchFamily="34" charset="-120"/>
              </a:rPr>
              <a:t>POWER BI</a:t>
            </a:r>
            <a:r>
              <a:rPr lang="en-US" sz="1700" dirty="0">
                <a:solidFill>
                  <a:srgbClr val="FFE5E5"/>
                </a:solidFill>
                <a:latin typeface="DM Sans" pitchFamily="34" charset="0"/>
                <a:ea typeface="DM Sans" pitchFamily="34" charset="-122"/>
                <a:cs typeface="DM Sans" pitchFamily="34" charset="-120"/>
              </a:rPr>
              <a:t>, leveraging its robust capabilities for interactive dashboards.</a:t>
            </a:r>
            <a:endParaRPr lang="en-US" sz="1700" dirty="0"/>
          </a:p>
        </p:txBody>
      </p:sp>
      <p:sp>
        <p:nvSpPr>
          <p:cNvPr id="7" name="Text 5"/>
          <p:cNvSpPr/>
          <p:nvPr/>
        </p:nvSpPr>
        <p:spPr>
          <a:xfrm>
            <a:off x="7587139" y="3096578"/>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Key Attributes:</a:t>
            </a:r>
            <a:endParaRPr lang="en-US" sz="2200" dirty="0"/>
          </a:p>
        </p:txBody>
      </p:sp>
      <p:sp>
        <p:nvSpPr>
          <p:cNvPr id="8" name="Text 6"/>
          <p:cNvSpPr/>
          <p:nvPr/>
        </p:nvSpPr>
        <p:spPr>
          <a:xfrm>
            <a:off x="7587139" y="3669387"/>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Total titles available</a:t>
            </a:r>
            <a:endParaRPr lang="en-US" sz="1700" dirty="0"/>
          </a:p>
        </p:txBody>
      </p:sp>
      <p:sp>
        <p:nvSpPr>
          <p:cNvPr id="9" name="Text 7"/>
          <p:cNvSpPr/>
          <p:nvPr/>
        </p:nvSpPr>
        <p:spPr>
          <a:xfrm>
            <a:off x="7587139" y="4091821"/>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IMDB &amp; TMDB ratings for each title</a:t>
            </a:r>
            <a:endParaRPr lang="en-US" sz="1700" dirty="0"/>
          </a:p>
        </p:txBody>
      </p:sp>
      <p:sp>
        <p:nvSpPr>
          <p:cNvPr id="10" name="Text 8"/>
          <p:cNvSpPr/>
          <p:nvPr/>
        </p:nvSpPr>
        <p:spPr>
          <a:xfrm>
            <a:off x="7587139" y="4514255"/>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Total runtime of content (in hours)</a:t>
            </a:r>
            <a:endParaRPr lang="en-US" sz="1700" dirty="0"/>
          </a:p>
        </p:txBody>
      </p:sp>
      <p:sp>
        <p:nvSpPr>
          <p:cNvPr id="11" name="Text 9"/>
          <p:cNvSpPr/>
          <p:nvPr/>
        </p:nvSpPr>
        <p:spPr>
          <a:xfrm>
            <a:off x="7587139" y="4936688"/>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Information on actors and directors</a:t>
            </a:r>
            <a:endParaRPr lang="en-US" sz="1700" dirty="0"/>
          </a:p>
        </p:txBody>
      </p:sp>
      <p:sp>
        <p:nvSpPr>
          <p:cNvPr id="12" name="Text 10"/>
          <p:cNvSpPr/>
          <p:nvPr/>
        </p:nvSpPr>
        <p:spPr>
          <a:xfrm>
            <a:off x="7587139" y="5359122"/>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Content type (Movies vs. Shows)</a:t>
            </a:r>
            <a:endParaRPr lang="en-US" sz="1700" dirty="0"/>
          </a:p>
        </p:txBody>
      </p:sp>
      <p:sp>
        <p:nvSpPr>
          <p:cNvPr id="13" name="Text 11"/>
          <p:cNvSpPr/>
          <p:nvPr/>
        </p:nvSpPr>
        <p:spPr>
          <a:xfrm>
            <a:off x="7587139" y="5781556"/>
            <a:ext cx="6292572" cy="346710"/>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Release year and yearly content growth</a:t>
            </a:r>
            <a:endParaRPr lang="en-US" sz="1700" dirty="0"/>
          </a:p>
        </p:txBody>
      </p:sp>
      <p:sp>
        <p:nvSpPr>
          <p:cNvPr id="15" name="Rectangle 14">
            <a:extLst>
              <a:ext uri="{FF2B5EF4-FFF2-40B4-BE49-F238E27FC236}">
                <a16:creationId xmlns:a16="http://schemas.microsoft.com/office/drawing/2014/main" id="{8C43F08E-180B-448C-9773-B4899030E608}"/>
              </a:ext>
            </a:extLst>
          </p:cNvPr>
          <p:cNvSpPr/>
          <p:nvPr/>
        </p:nvSpPr>
        <p:spPr>
          <a:xfrm>
            <a:off x="12673114" y="7659974"/>
            <a:ext cx="1828800" cy="569626"/>
          </a:xfrm>
          <a:prstGeom prst="rect">
            <a:avLst/>
          </a:prstGeom>
          <a:solidFill>
            <a:srgbClr val="090909"/>
          </a:solidFill>
          <a:ln>
            <a:solidFill>
              <a:srgbClr val="0A080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rgbClr val="750A06"/>
                </a:solidFill>
              </a:ln>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1411486"/>
            <a:ext cx="8629174" cy="712708"/>
          </a:xfrm>
          <a:prstGeom prst="rect">
            <a:avLst/>
          </a:prstGeom>
          <a:noFill/>
          <a:ln/>
        </p:spPr>
        <p:txBody>
          <a:bodyPr wrap="none" lIns="0" tIns="0" rIns="0" bIns="0" rtlCol="0" anchor="t"/>
          <a:lstStyle/>
          <a:p>
            <a:pPr marL="0" indent="0" algn="l">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Data Refinement Process</a:t>
            </a:r>
            <a:endParaRPr lang="en-US" sz="4450" dirty="0"/>
          </a:p>
        </p:txBody>
      </p:sp>
      <p:sp>
        <p:nvSpPr>
          <p:cNvPr id="3" name="Text 1"/>
          <p:cNvSpPr/>
          <p:nvPr/>
        </p:nvSpPr>
        <p:spPr>
          <a:xfrm>
            <a:off x="758309" y="2557463"/>
            <a:ext cx="216575" cy="270748"/>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ela Gothic One Light" pitchFamily="34" charset="0"/>
                <a:ea typeface="Dela Gothic One Light" pitchFamily="34" charset="-122"/>
                <a:cs typeface="Dela Gothic One Light" pitchFamily="34" charset="-120"/>
              </a:rPr>
              <a:t>01</a:t>
            </a:r>
            <a:endParaRPr lang="en-US" sz="1700" dirty="0"/>
          </a:p>
        </p:txBody>
      </p:sp>
      <p:sp>
        <p:nvSpPr>
          <p:cNvPr id="4" name="Shape 2"/>
          <p:cNvSpPr/>
          <p:nvPr/>
        </p:nvSpPr>
        <p:spPr>
          <a:xfrm>
            <a:off x="758309" y="2895005"/>
            <a:ext cx="4226838" cy="30480"/>
          </a:xfrm>
          <a:prstGeom prst="rect">
            <a:avLst/>
          </a:prstGeom>
          <a:solidFill>
            <a:srgbClr val="C91313"/>
          </a:solidFill>
          <a:ln/>
        </p:spPr>
        <p:txBody>
          <a:bodyPr/>
          <a:lstStyle/>
          <a:p>
            <a:endParaRPr lang="en-US"/>
          </a:p>
        </p:txBody>
      </p:sp>
      <p:sp>
        <p:nvSpPr>
          <p:cNvPr id="5" name="Text 3"/>
          <p:cNvSpPr/>
          <p:nvPr/>
        </p:nvSpPr>
        <p:spPr>
          <a:xfrm>
            <a:off x="758309" y="3064193"/>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Data Cleansing</a:t>
            </a:r>
            <a:endParaRPr lang="en-US" sz="2200" dirty="0"/>
          </a:p>
        </p:txBody>
      </p:sp>
      <p:sp>
        <p:nvSpPr>
          <p:cNvPr id="6" name="Text 4"/>
          <p:cNvSpPr/>
          <p:nvPr/>
        </p:nvSpPr>
        <p:spPr>
          <a:xfrm>
            <a:off x="758309" y="3550325"/>
            <a:ext cx="4226838"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Identified and removed duplicate entries. Addressed missing values to ensure data integrity.</a:t>
            </a:r>
            <a:endParaRPr lang="en-US" sz="1700" dirty="0"/>
          </a:p>
        </p:txBody>
      </p:sp>
      <p:sp>
        <p:nvSpPr>
          <p:cNvPr id="7" name="Text 5"/>
          <p:cNvSpPr/>
          <p:nvPr/>
        </p:nvSpPr>
        <p:spPr>
          <a:xfrm>
            <a:off x="5201722" y="2557463"/>
            <a:ext cx="216575" cy="270748"/>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ela Gothic One Light" pitchFamily="34" charset="0"/>
                <a:ea typeface="Dela Gothic One Light" pitchFamily="34" charset="-122"/>
                <a:cs typeface="Dela Gothic One Light" pitchFamily="34" charset="-120"/>
              </a:rPr>
              <a:t>02</a:t>
            </a:r>
            <a:endParaRPr lang="en-US" sz="1700" dirty="0"/>
          </a:p>
        </p:txBody>
      </p:sp>
      <p:sp>
        <p:nvSpPr>
          <p:cNvPr id="8" name="Shape 6"/>
          <p:cNvSpPr/>
          <p:nvPr/>
        </p:nvSpPr>
        <p:spPr>
          <a:xfrm>
            <a:off x="5201722" y="2895005"/>
            <a:ext cx="4226838" cy="30480"/>
          </a:xfrm>
          <a:prstGeom prst="rect">
            <a:avLst/>
          </a:prstGeom>
          <a:solidFill>
            <a:srgbClr val="C91313"/>
          </a:solidFill>
          <a:ln/>
        </p:spPr>
        <p:txBody>
          <a:bodyPr/>
          <a:lstStyle/>
          <a:p>
            <a:endParaRPr lang="en-US"/>
          </a:p>
        </p:txBody>
      </p:sp>
      <p:sp>
        <p:nvSpPr>
          <p:cNvPr id="9" name="Text 7"/>
          <p:cNvSpPr/>
          <p:nvPr/>
        </p:nvSpPr>
        <p:spPr>
          <a:xfrm>
            <a:off x="5201722" y="3064193"/>
            <a:ext cx="4106227"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Format Standardization</a:t>
            </a:r>
            <a:endParaRPr lang="en-US" sz="2200" dirty="0"/>
          </a:p>
        </p:txBody>
      </p:sp>
      <p:sp>
        <p:nvSpPr>
          <p:cNvPr id="10" name="Text 8"/>
          <p:cNvSpPr/>
          <p:nvPr/>
        </p:nvSpPr>
        <p:spPr>
          <a:xfrm>
            <a:off x="5201722" y="3550325"/>
            <a:ext cx="4226838"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Standardized content runtime into a consistent "hours" format for accurate aggregation and comparison.</a:t>
            </a:r>
            <a:endParaRPr lang="en-US" sz="1700" dirty="0"/>
          </a:p>
        </p:txBody>
      </p:sp>
      <p:sp>
        <p:nvSpPr>
          <p:cNvPr id="11" name="Text 9"/>
          <p:cNvSpPr/>
          <p:nvPr/>
        </p:nvSpPr>
        <p:spPr>
          <a:xfrm>
            <a:off x="9645134" y="2557463"/>
            <a:ext cx="216575" cy="270748"/>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ela Gothic One Light" pitchFamily="34" charset="0"/>
                <a:ea typeface="Dela Gothic One Light" pitchFamily="34" charset="-122"/>
                <a:cs typeface="Dela Gothic One Light" pitchFamily="34" charset="-120"/>
              </a:rPr>
              <a:t>03</a:t>
            </a:r>
            <a:endParaRPr lang="en-US" sz="1700" dirty="0"/>
          </a:p>
        </p:txBody>
      </p:sp>
      <p:sp>
        <p:nvSpPr>
          <p:cNvPr id="12" name="Shape 10"/>
          <p:cNvSpPr/>
          <p:nvPr/>
        </p:nvSpPr>
        <p:spPr>
          <a:xfrm>
            <a:off x="9645134" y="2895005"/>
            <a:ext cx="4226957" cy="30480"/>
          </a:xfrm>
          <a:prstGeom prst="rect">
            <a:avLst/>
          </a:prstGeom>
          <a:solidFill>
            <a:srgbClr val="C91313"/>
          </a:solidFill>
          <a:ln/>
        </p:spPr>
        <p:txBody>
          <a:bodyPr/>
          <a:lstStyle/>
          <a:p>
            <a:endParaRPr lang="en-US"/>
          </a:p>
        </p:txBody>
      </p:sp>
      <p:sp>
        <p:nvSpPr>
          <p:cNvPr id="13" name="Text 11"/>
          <p:cNvSpPr/>
          <p:nvPr/>
        </p:nvSpPr>
        <p:spPr>
          <a:xfrm>
            <a:off x="9645134" y="3064193"/>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Type Conversion</a:t>
            </a:r>
            <a:endParaRPr lang="en-US" sz="2200" dirty="0"/>
          </a:p>
        </p:txBody>
      </p:sp>
      <p:sp>
        <p:nvSpPr>
          <p:cNvPr id="14" name="Text 12"/>
          <p:cNvSpPr/>
          <p:nvPr/>
        </p:nvSpPr>
        <p:spPr>
          <a:xfrm>
            <a:off x="9645134" y="3550325"/>
            <a:ext cx="4226957"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Converted "release year" to a date data type, facilitating time-series analysis and trend identification.</a:t>
            </a:r>
            <a:endParaRPr lang="en-US" sz="1700" dirty="0"/>
          </a:p>
        </p:txBody>
      </p:sp>
      <p:sp>
        <p:nvSpPr>
          <p:cNvPr id="15" name="Text 13"/>
          <p:cNvSpPr/>
          <p:nvPr/>
        </p:nvSpPr>
        <p:spPr>
          <a:xfrm>
            <a:off x="758309" y="4969431"/>
            <a:ext cx="216575" cy="270748"/>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ela Gothic One Light" pitchFamily="34" charset="0"/>
                <a:ea typeface="Dela Gothic One Light" pitchFamily="34" charset="-122"/>
                <a:cs typeface="Dela Gothic One Light" pitchFamily="34" charset="-120"/>
              </a:rPr>
              <a:t>04</a:t>
            </a:r>
            <a:endParaRPr lang="en-US" sz="1700" dirty="0"/>
          </a:p>
        </p:txBody>
      </p:sp>
      <p:sp>
        <p:nvSpPr>
          <p:cNvPr id="16" name="Shape 14"/>
          <p:cNvSpPr/>
          <p:nvPr/>
        </p:nvSpPr>
        <p:spPr>
          <a:xfrm>
            <a:off x="758309" y="5306973"/>
            <a:ext cx="6448544" cy="30480"/>
          </a:xfrm>
          <a:prstGeom prst="rect">
            <a:avLst/>
          </a:prstGeom>
          <a:solidFill>
            <a:srgbClr val="C91313"/>
          </a:solidFill>
          <a:ln/>
        </p:spPr>
        <p:txBody>
          <a:bodyPr/>
          <a:lstStyle/>
          <a:p>
            <a:endParaRPr lang="en-US"/>
          </a:p>
        </p:txBody>
      </p:sp>
      <p:sp>
        <p:nvSpPr>
          <p:cNvPr id="17" name="Text 15"/>
          <p:cNvSpPr/>
          <p:nvPr/>
        </p:nvSpPr>
        <p:spPr>
          <a:xfrm>
            <a:off x="758309" y="5476161"/>
            <a:ext cx="3370064"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Calculated Columns</a:t>
            </a:r>
            <a:endParaRPr lang="en-US" sz="2200" dirty="0"/>
          </a:p>
        </p:txBody>
      </p:sp>
      <p:sp>
        <p:nvSpPr>
          <p:cNvPr id="18" name="Text 16"/>
          <p:cNvSpPr/>
          <p:nvPr/>
        </p:nvSpPr>
        <p:spPr>
          <a:xfrm>
            <a:off x="758309" y="5962293"/>
            <a:ext cx="6448544" cy="69342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Generated new columns, such as "Movies vs. Shows split," to derive deeper insights and enable specific analyses.</a:t>
            </a:r>
            <a:endParaRPr lang="en-US" sz="1700" dirty="0"/>
          </a:p>
        </p:txBody>
      </p:sp>
      <p:sp>
        <p:nvSpPr>
          <p:cNvPr id="19" name="Text 17"/>
          <p:cNvSpPr/>
          <p:nvPr/>
        </p:nvSpPr>
        <p:spPr>
          <a:xfrm>
            <a:off x="7423428" y="4969431"/>
            <a:ext cx="216575" cy="270748"/>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ela Gothic One Light" pitchFamily="34" charset="0"/>
                <a:ea typeface="Dela Gothic One Light" pitchFamily="34" charset="-122"/>
                <a:cs typeface="Dela Gothic One Light" pitchFamily="34" charset="-120"/>
              </a:rPr>
              <a:t>05</a:t>
            </a:r>
            <a:endParaRPr lang="en-US" sz="1700" dirty="0"/>
          </a:p>
        </p:txBody>
      </p:sp>
      <p:sp>
        <p:nvSpPr>
          <p:cNvPr id="20" name="Shape 18"/>
          <p:cNvSpPr/>
          <p:nvPr/>
        </p:nvSpPr>
        <p:spPr>
          <a:xfrm>
            <a:off x="7423428" y="5306973"/>
            <a:ext cx="6448663" cy="30480"/>
          </a:xfrm>
          <a:prstGeom prst="rect">
            <a:avLst/>
          </a:prstGeom>
          <a:solidFill>
            <a:srgbClr val="C91313"/>
          </a:solidFill>
          <a:ln/>
        </p:spPr>
        <p:txBody>
          <a:bodyPr/>
          <a:lstStyle/>
          <a:p>
            <a:endParaRPr lang="en-US"/>
          </a:p>
        </p:txBody>
      </p:sp>
      <p:sp>
        <p:nvSpPr>
          <p:cNvPr id="21" name="Text 19"/>
          <p:cNvSpPr/>
          <p:nvPr/>
        </p:nvSpPr>
        <p:spPr>
          <a:xfrm>
            <a:off x="7423428" y="5476161"/>
            <a:ext cx="3284220"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Rating Consistency</a:t>
            </a:r>
            <a:endParaRPr lang="en-US" sz="2200" dirty="0"/>
          </a:p>
        </p:txBody>
      </p:sp>
      <p:sp>
        <p:nvSpPr>
          <p:cNvPr id="22" name="Text 20"/>
          <p:cNvSpPr/>
          <p:nvPr/>
        </p:nvSpPr>
        <p:spPr>
          <a:xfrm>
            <a:off x="7423428" y="5962293"/>
            <a:ext cx="6448663" cy="69342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Ensured uniformity in IMDB and TMDB rating scales for reliable comparison and average calculations.</a:t>
            </a:r>
            <a:endParaRPr lang="en-US" sz="1700" dirty="0"/>
          </a:p>
        </p:txBody>
      </p:sp>
      <p:sp>
        <p:nvSpPr>
          <p:cNvPr id="23" name="Rectangle 22">
            <a:extLst>
              <a:ext uri="{FF2B5EF4-FFF2-40B4-BE49-F238E27FC236}">
                <a16:creationId xmlns:a16="http://schemas.microsoft.com/office/drawing/2014/main" id="{9CEEEBBF-F74D-DE9F-E099-C977394A9A04}"/>
              </a:ext>
            </a:extLst>
          </p:cNvPr>
          <p:cNvSpPr/>
          <p:nvPr/>
        </p:nvSpPr>
        <p:spPr>
          <a:xfrm>
            <a:off x="12790537" y="7659975"/>
            <a:ext cx="1828800" cy="569626"/>
          </a:xfrm>
          <a:prstGeom prst="rect">
            <a:avLst/>
          </a:prstGeom>
          <a:solidFill>
            <a:srgbClr val="090909"/>
          </a:solidFill>
          <a:ln>
            <a:solidFill>
              <a:srgbClr val="0A080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rgbClr val="750A06"/>
                </a:solidFill>
              </a:ln>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711994"/>
            <a:ext cx="7627382" cy="1069181"/>
          </a:xfrm>
          <a:prstGeom prst="rect">
            <a:avLst/>
          </a:prstGeom>
          <a:noFill/>
          <a:ln/>
        </p:spPr>
        <p:txBody>
          <a:bodyPr wrap="square" lIns="0" tIns="0" rIns="0" bIns="0" rtlCol="0" anchor="t"/>
          <a:lstStyle/>
          <a:p>
            <a:pPr marL="0" indent="0" algn="l">
              <a:lnSpc>
                <a:spcPts val="4200"/>
              </a:lnSpc>
              <a:buNone/>
            </a:pPr>
            <a:r>
              <a:rPr lang="en-US" sz="3350" dirty="0">
                <a:solidFill>
                  <a:srgbClr val="FAEBEB"/>
                </a:solidFill>
                <a:latin typeface="Dela Gothic One" pitchFamily="34" charset="0"/>
                <a:ea typeface="Dela Gothic One" pitchFamily="34" charset="-122"/>
                <a:cs typeface="Dela Gothic One" pitchFamily="34" charset="-120"/>
              </a:rPr>
              <a:t>Dashboard Snapshot: Key Performance Indicators</a:t>
            </a:r>
            <a:endParaRPr lang="en-US" sz="3350" dirty="0"/>
          </a:p>
        </p:txBody>
      </p:sp>
      <p:sp>
        <p:nvSpPr>
          <p:cNvPr id="4" name="Text 1"/>
          <p:cNvSpPr/>
          <p:nvPr/>
        </p:nvSpPr>
        <p:spPr>
          <a:xfrm>
            <a:off x="6244709" y="2024896"/>
            <a:ext cx="7627382" cy="520065"/>
          </a:xfrm>
          <a:prstGeom prst="rect">
            <a:avLst/>
          </a:prstGeom>
          <a:noFill/>
          <a:ln/>
        </p:spPr>
        <p:txBody>
          <a:bodyPr wrap="square" lIns="0" tIns="0" rIns="0" bIns="0" rtlCol="0" anchor="t"/>
          <a:lstStyle/>
          <a:p>
            <a:pPr marL="0" indent="0" algn="l">
              <a:lnSpc>
                <a:spcPts val="2000"/>
              </a:lnSpc>
              <a:buNone/>
            </a:pPr>
            <a:r>
              <a:rPr lang="en-US" sz="1250" dirty="0">
                <a:solidFill>
                  <a:srgbClr val="FFE5E5"/>
                </a:solidFill>
                <a:latin typeface="DM Sans" pitchFamily="34" charset="0"/>
                <a:ea typeface="DM Sans" pitchFamily="34" charset="-122"/>
                <a:cs typeface="DM Sans" pitchFamily="34" charset="-120"/>
              </a:rPr>
              <a:t>Our interactive dashboard consolidates critical metrics, offering a quick overview of Netflix's content performance.</a:t>
            </a:r>
            <a:endParaRPr lang="en-US" sz="1250" dirty="0"/>
          </a:p>
        </p:txBody>
      </p:sp>
      <p:sp>
        <p:nvSpPr>
          <p:cNvPr id="5" name="Text 2"/>
          <p:cNvSpPr/>
          <p:nvPr/>
        </p:nvSpPr>
        <p:spPr>
          <a:xfrm>
            <a:off x="6244709" y="2808923"/>
            <a:ext cx="2406968" cy="536138"/>
          </a:xfrm>
          <a:prstGeom prst="rect">
            <a:avLst/>
          </a:prstGeom>
          <a:noFill/>
          <a:ln/>
        </p:spPr>
        <p:txBody>
          <a:bodyPr wrap="none" lIns="0" tIns="0" rIns="0" bIns="0" rtlCol="0" anchor="t"/>
          <a:lstStyle/>
          <a:p>
            <a:pPr marL="0" indent="0" algn="ctr">
              <a:lnSpc>
                <a:spcPts val="4200"/>
              </a:lnSpc>
              <a:buNone/>
            </a:pPr>
            <a:r>
              <a:rPr lang="en-US" sz="4200" dirty="0">
                <a:solidFill>
                  <a:srgbClr val="FFE5E5"/>
                </a:solidFill>
                <a:latin typeface="Dela Gothic One" pitchFamily="34" charset="0"/>
                <a:ea typeface="Dela Gothic One" pitchFamily="34" charset="-122"/>
                <a:cs typeface="Dela Gothic One" pitchFamily="34" charset="-120"/>
              </a:rPr>
              <a:t>5645</a:t>
            </a:r>
            <a:endParaRPr lang="en-US" sz="4200" dirty="0"/>
          </a:p>
        </p:txBody>
      </p:sp>
      <p:sp>
        <p:nvSpPr>
          <p:cNvPr id="6" name="Text 3"/>
          <p:cNvSpPr/>
          <p:nvPr/>
        </p:nvSpPr>
        <p:spPr>
          <a:xfrm>
            <a:off x="6379131" y="3548063"/>
            <a:ext cx="2138005" cy="267295"/>
          </a:xfrm>
          <a:prstGeom prst="rect">
            <a:avLst/>
          </a:prstGeom>
          <a:noFill/>
          <a:ln/>
        </p:spPr>
        <p:txBody>
          <a:bodyPr wrap="none" lIns="0" tIns="0" rIns="0" bIns="0" rtlCol="0" anchor="t"/>
          <a:lstStyle/>
          <a:p>
            <a:pPr marL="0" indent="0" algn="ctr">
              <a:lnSpc>
                <a:spcPts val="2100"/>
              </a:lnSpc>
              <a:buNone/>
            </a:pPr>
            <a:r>
              <a:rPr lang="en-US" sz="1650" dirty="0">
                <a:solidFill>
                  <a:srgbClr val="FFE5E5"/>
                </a:solidFill>
                <a:latin typeface="Dela Gothic One" pitchFamily="34" charset="0"/>
                <a:ea typeface="Dela Gothic One" pitchFamily="34" charset="-122"/>
                <a:cs typeface="Dela Gothic One" pitchFamily="34" charset="-120"/>
              </a:rPr>
              <a:t>Total Titles</a:t>
            </a:r>
            <a:endParaRPr lang="en-US" sz="1650" dirty="0"/>
          </a:p>
        </p:txBody>
      </p:sp>
      <p:sp>
        <p:nvSpPr>
          <p:cNvPr id="7" name="Text 4"/>
          <p:cNvSpPr/>
          <p:nvPr/>
        </p:nvSpPr>
        <p:spPr>
          <a:xfrm>
            <a:off x="6244709" y="3912751"/>
            <a:ext cx="2406968" cy="780098"/>
          </a:xfrm>
          <a:prstGeom prst="rect">
            <a:avLst/>
          </a:prstGeom>
          <a:noFill/>
          <a:ln/>
        </p:spPr>
        <p:txBody>
          <a:bodyPr wrap="square" lIns="0" tIns="0" rIns="0" bIns="0" rtlCol="0" anchor="t"/>
          <a:lstStyle/>
          <a:p>
            <a:pPr marL="0" indent="0" algn="ctr">
              <a:lnSpc>
                <a:spcPts val="2000"/>
              </a:lnSpc>
              <a:buNone/>
            </a:pPr>
            <a:r>
              <a:rPr lang="en-US" sz="1250" dirty="0">
                <a:solidFill>
                  <a:srgbClr val="FFE5E5"/>
                </a:solidFill>
                <a:latin typeface="DM Sans" pitchFamily="34" charset="0"/>
                <a:ea typeface="DM Sans" pitchFamily="34" charset="-122"/>
                <a:cs typeface="DM Sans" pitchFamily="34" charset="-120"/>
              </a:rPr>
              <a:t>The cumulative count of movies and shows available on the platform since 2020.</a:t>
            </a:r>
            <a:endParaRPr lang="en-US" sz="1250" dirty="0"/>
          </a:p>
        </p:txBody>
      </p:sp>
      <p:sp>
        <p:nvSpPr>
          <p:cNvPr id="8" name="Text 5"/>
          <p:cNvSpPr/>
          <p:nvPr/>
        </p:nvSpPr>
        <p:spPr>
          <a:xfrm>
            <a:off x="8854797" y="2808923"/>
            <a:ext cx="2407087" cy="536138"/>
          </a:xfrm>
          <a:prstGeom prst="rect">
            <a:avLst/>
          </a:prstGeom>
          <a:noFill/>
          <a:ln/>
        </p:spPr>
        <p:txBody>
          <a:bodyPr wrap="none" lIns="0" tIns="0" rIns="0" bIns="0" rtlCol="0" anchor="t"/>
          <a:lstStyle/>
          <a:p>
            <a:pPr marL="0" indent="0" algn="ctr">
              <a:lnSpc>
                <a:spcPts val="4200"/>
              </a:lnSpc>
              <a:buNone/>
            </a:pPr>
            <a:r>
              <a:rPr lang="en-US" sz="4200" dirty="0">
                <a:solidFill>
                  <a:srgbClr val="FFE5E5"/>
                </a:solidFill>
                <a:latin typeface="Dela Gothic One" pitchFamily="34" charset="0"/>
                <a:ea typeface="Dela Gothic One" pitchFamily="34" charset="-122"/>
                <a:cs typeface="Dela Gothic One" pitchFamily="34" charset="-120"/>
              </a:rPr>
              <a:t>6.50</a:t>
            </a:r>
            <a:endParaRPr lang="en-US" sz="4200" dirty="0"/>
          </a:p>
        </p:txBody>
      </p:sp>
      <p:sp>
        <p:nvSpPr>
          <p:cNvPr id="9" name="Text 6"/>
          <p:cNvSpPr/>
          <p:nvPr/>
        </p:nvSpPr>
        <p:spPr>
          <a:xfrm>
            <a:off x="8854797" y="3548063"/>
            <a:ext cx="2407087" cy="534591"/>
          </a:xfrm>
          <a:prstGeom prst="rect">
            <a:avLst/>
          </a:prstGeom>
          <a:noFill/>
          <a:ln/>
        </p:spPr>
        <p:txBody>
          <a:bodyPr wrap="square" lIns="0" tIns="0" rIns="0" bIns="0" rtlCol="0" anchor="t"/>
          <a:lstStyle/>
          <a:p>
            <a:pPr marL="0" indent="0" algn="ctr">
              <a:lnSpc>
                <a:spcPts val="2100"/>
              </a:lnSpc>
              <a:buNone/>
            </a:pPr>
            <a:r>
              <a:rPr lang="en-US" sz="1650" dirty="0">
                <a:solidFill>
                  <a:srgbClr val="FFE5E5"/>
                </a:solidFill>
                <a:latin typeface="Dela Gothic One" pitchFamily="34" charset="0"/>
                <a:ea typeface="Dela Gothic One" pitchFamily="34" charset="-122"/>
                <a:cs typeface="Dela Gothic One" pitchFamily="34" charset="-120"/>
              </a:rPr>
              <a:t>Average IMDB Score</a:t>
            </a:r>
            <a:endParaRPr lang="en-US" sz="1650" dirty="0"/>
          </a:p>
        </p:txBody>
      </p:sp>
      <p:sp>
        <p:nvSpPr>
          <p:cNvPr id="10" name="Text 7"/>
          <p:cNvSpPr/>
          <p:nvPr/>
        </p:nvSpPr>
        <p:spPr>
          <a:xfrm>
            <a:off x="8854797" y="4180046"/>
            <a:ext cx="2407087" cy="780098"/>
          </a:xfrm>
          <a:prstGeom prst="rect">
            <a:avLst/>
          </a:prstGeom>
          <a:noFill/>
          <a:ln/>
        </p:spPr>
        <p:txBody>
          <a:bodyPr wrap="square" lIns="0" tIns="0" rIns="0" bIns="0" rtlCol="0" anchor="t"/>
          <a:lstStyle/>
          <a:p>
            <a:pPr marL="0" indent="0" algn="ctr">
              <a:lnSpc>
                <a:spcPts val="2000"/>
              </a:lnSpc>
              <a:buNone/>
            </a:pPr>
            <a:r>
              <a:rPr lang="en-US" sz="1250" dirty="0">
                <a:solidFill>
                  <a:srgbClr val="FFE5E5"/>
                </a:solidFill>
                <a:latin typeface="DM Sans" pitchFamily="34" charset="0"/>
                <a:ea typeface="DM Sans" pitchFamily="34" charset="-122"/>
                <a:cs typeface="DM Sans" pitchFamily="34" charset="-120"/>
              </a:rPr>
              <a:t>Reflecting general audience perception on a widely recognized rating platform.</a:t>
            </a:r>
            <a:endParaRPr lang="en-US" sz="1250" dirty="0"/>
          </a:p>
        </p:txBody>
      </p:sp>
      <p:sp>
        <p:nvSpPr>
          <p:cNvPr id="11" name="Text 8"/>
          <p:cNvSpPr/>
          <p:nvPr/>
        </p:nvSpPr>
        <p:spPr>
          <a:xfrm>
            <a:off x="11465004" y="2808923"/>
            <a:ext cx="2407087" cy="536138"/>
          </a:xfrm>
          <a:prstGeom prst="rect">
            <a:avLst/>
          </a:prstGeom>
          <a:noFill/>
          <a:ln/>
        </p:spPr>
        <p:txBody>
          <a:bodyPr wrap="none" lIns="0" tIns="0" rIns="0" bIns="0" rtlCol="0" anchor="t"/>
          <a:lstStyle/>
          <a:p>
            <a:pPr marL="0" indent="0" algn="ctr">
              <a:lnSpc>
                <a:spcPts val="4200"/>
              </a:lnSpc>
              <a:buNone/>
            </a:pPr>
            <a:r>
              <a:rPr lang="en-US" sz="4200" dirty="0">
                <a:solidFill>
                  <a:srgbClr val="FFE5E5"/>
                </a:solidFill>
                <a:latin typeface="Dela Gothic One" pitchFamily="34" charset="0"/>
                <a:ea typeface="Dela Gothic One" pitchFamily="34" charset="-122"/>
                <a:cs typeface="Dela Gothic One" pitchFamily="34" charset="-120"/>
              </a:rPr>
              <a:t>6.83</a:t>
            </a:r>
            <a:endParaRPr lang="en-US" sz="4200" dirty="0"/>
          </a:p>
        </p:txBody>
      </p:sp>
      <p:sp>
        <p:nvSpPr>
          <p:cNvPr id="12" name="Text 9"/>
          <p:cNvSpPr/>
          <p:nvPr/>
        </p:nvSpPr>
        <p:spPr>
          <a:xfrm>
            <a:off x="11465004" y="3548063"/>
            <a:ext cx="2407087" cy="534591"/>
          </a:xfrm>
          <a:prstGeom prst="rect">
            <a:avLst/>
          </a:prstGeom>
          <a:noFill/>
          <a:ln/>
        </p:spPr>
        <p:txBody>
          <a:bodyPr wrap="square" lIns="0" tIns="0" rIns="0" bIns="0" rtlCol="0" anchor="t"/>
          <a:lstStyle/>
          <a:p>
            <a:pPr marL="0" indent="0" algn="ctr">
              <a:lnSpc>
                <a:spcPts val="2100"/>
              </a:lnSpc>
              <a:buNone/>
            </a:pPr>
            <a:r>
              <a:rPr lang="en-US" sz="1650" dirty="0">
                <a:solidFill>
                  <a:srgbClr val="FFE5E5"/>
                </a:solidFill>
                <a:latin typeface="Dela Gothic One" pitchFamily="34" charset="0"/>
                <a:ea typeface="Dela Gothic One" pitchFamily="34" charset="-122"/>
                <a:cs typeface="Dela Gothic One" pitchFamily="34" charset="-120"/>
              </a:rPr>
              <a:t>Average TMDB Score</a:t>
            </a:r>
            <a:endParaRPr lang="en-US" sz="1650" dirty="0"/>
          </a:p>
        </p:txBody>
      </p:sp>
      <p:sp>
        <p:nvSpPr>
          <p:cNvPr id="13" name="Text 10"/>
          <p:cNvSpPr/>
          <p:nvPr/>
        </p:nvSpPr>
        <p:spPr>
          <a:xfrm>
            <a:off x="11465004" y="4180046"/>
            <a:ext cx="2407087" cy="780098"/>
          </a:xfrm>
          <a:prstGeom prst="rect">
            <a:avLst/>
          </a:prstGeom>
          <a:noFill/>
          <a:ln/>
        </p:spPr>
        <p:txBody>
          <a:bodyPr wrap="square" lIns="0" tIns="0" rIns="0" bIns="0" rtlCol="0" anchor="t"/>
          <a:lstStyle/>
          <a:p>
            <a:pPr marL="0" indent="0" algn="ctr">
              <a:lnSpc>
                <a:spcPts val="2000"/>
              </a:lnSpc>
              <a:buNone/>
            </a:pPr>
            <a:r>
              <a:rPr lang="en-US" sz="1250" dirty="0">
                <a:solidFill>
                  <a:srgbClr val="FFE5E5"/>
                </a:solidFill>
                <a:latin typeface="DM Sans" pitchFamily="34" charset="0"/>
                <a:ea typeface="DM Sans" pitchFamily="34" charset="-122"/>
                <a:cs typeface="DM Sans" pitchFamily="34" charset="-120"/>
              </a:rPr>
              <a:t>Indicating content popularity and quality as rated by the TMDB community.</a:t>
            </a:r>
            <a:endParaRPr lang="en-US" sz="1250" dirty="0"/>
          </a:p>
        </p:txBody>
      </p:sp>
      <p:sp>
        <p:nvSpPr>
          <p:cNvPr id="14" name="Text 11"/>
          <p:cNvSpPr/>
          <p:nvPr/>
        </p:nvSpPr>
        <p:spPr>
          <a:xfrm>
            <a:off x="8854797" y="5366266"/>
            <a:ext cx="2407087" cy="536138"/>
          </a:xfrm>
          <a:prstGeom prst="rect">
            <a:avLst/>
          </a:prstGeom>
          <a:noFill/>
          <a:ln/>
        </p:spPr>
        <p:txBody>
          <a:bodyPr wrap="none" lIns="0" tIns="0" rIns="0" bIns="0" rtlCol="0" anchor="t"/>
          <a:lstStyle/>
          <a:p>
            <a:pPr marL="0" indent="0" algn="ctr">
              <a:lnSpc>
                <a:spcPts val="4200"/>
              </a:lnSpc>
              <a:buNone/>
            </a:pPr>
            <a:r>
              <a:rPr lang="en-US" sz="4200" dirty="0">
                <a:solidFill>
                  <a:srgbClr val="FFE5E5"/>
                </a:solidFill>
                <a:latin typeface="Dela Gothic One" pitchFamily="34" charset="0"/>
                <a:ea typeface="Dela Gothic One" pitchFamily="34" charset="-122"/>
                <a:cs typeface="Dela Gothic One" pitchFamily="34" charset="-120"/>
              </a:rPr>
              <a:t>7.15K</a:t>
            </a:r>
            <a:endParaRPr lang="en-US" sz="4200" dirty="0"/>
          </a:p>
        </p:txBody>
      </p:sp>
      <p:sp>
        <p:nvSpPr>
          <p:cNvPr id="15" name="Text 12"/>
          <p:cNvSpPr/>
          <p:nvPr/>
        </p:nvSpPr>
        <p:spPr>
          <a:xfrm>
            <a:off x="8854797" y="6105406"/>
            <a:ext cx="2407087" cy="534591"/>
          </a:xfrm>
          <a:prstGeom prst="rect">
            <a:avLst/>
          </a:prstGeom>
          <a:noFill/>
          <a:ln/>
        </p:spPr>
        <p:txBody>
          <a:bodyPr wrap="square" lIns="0" tIns="0" rIns="0" bIns="0" rtlCol="0" anchor="t"/>
          <a:lstStyle/>
          <a:p>
            <a:pPr marL="0" indent="0" algn="ctr">
              <a:lnSpc>
                <a:spcPts val="2100"/>
              </a:lnSpc>
              <a:buNone/>
            </a:pPr>
            <a:r>
              <a:rPr lang="en-US" sz="1650" dirty="0">
                <a:solidFill>
                  <a:srgbClr val="FFE5E5"/>
                </a:solidFill>
                <a:latin typeface="Dela Gothic One" pitchFamily="34" charset="0"/>
                <a:ea typeface="Dela Gothic One" pitchFamily="34" charset="-122"/>
                <a:cs typeface="Dela Gothic One" pitchFamily="34" charset="-120"/>
              </a:rPr>
              <a:t>Total Runtime (Hours)</a:t>
            </a:r>
            <a:endParaRPr lang="en-US" sz="1650" dirty="0"/>
          </a:p>
        </p:txBody>
      </p:sp>
      <p:sp>
        <p:nvSpPr>
          <p:cNvPr id="16" name="Text 13"/>
          <p:cNvSpPr/>
          <p:nvPr/>
        </p:nvSpPr>
        <p:spPr>
          <a:xfrm>
            <a:off x="8854797" y="6737390"/>
            <a:ext cx="2407087" cy="780098"/>
          </a:xfrm>
          <a:prstGeom prst="rect">
            <a:avLst/>
          </a:prstGeom>
          <a:noFill/>
          <a:ln/>
        </p:spPr>
        <p:txBody>
          <a:bodyPr wrap="square" lIns="0" tIns="0" rIns="0" bIns="0" rtlCol="0" anchor="t"/>
          <a:lstStyle/>
          <a:p>
            <a:pPr marL="0" indent="0" algn="ctr">
              <a:lnSpc>
                <a:spcPts val="2000"/>
              </a:lnSpc>
              <a:buNone/>
            </a:pPr>
            <a:r>
              <a:rPr lang="en-US" sz="1250" dirty="0">
                <a:solidFill>
                  <a:srgbClr val="FFE5E5"/>
                </a:solidFill>
                <a:latin typeface="DM Sans" pitchFamily="34" charset="0"/>
                <a:ea typeface="DM Sans" pitchFamily="34" charset="-122"/>
                <a:cs typeface="DM Sans" pitchFamily="34" charset="-120"/>
              </a:rPr>
              <a:t>The aggregated duration of all content, showcasing the sheer volume of available viewing.</a:t>
            </a:r>
            <a:endParaRPr lang="en-US" sz="1250" dirty="0"/>
          </a:p>
        </p:txBody>
      </p:sp>
      <p:sp>
        <p:nvSpPr>
          <p:cNvPr id="17" name="Rectangle 16">
            <a:extLst>
              <a:ext uri="{FF2B5EF4-FFF2-40B4-BE49-F238E27FC236}">
                <a16:creationId xmlns:a16="http://schemas.microsoft.com/office/drawing/2014/main" id="{24248770-98F8-64FA-D4FA-0BD34C936A06}"/>
              </a:ext>
            </a:extLst>
          </p:cNvPr>
          <p:cNvSpPr/>
          <p:nvPr/>
        </p:nvSpPr>
        <p:spPr>
          <a:xfrm>
            <a:off x="12668547" y="7659974"/>
            <a:ext cx="1828800" cy="569626"/>
          </a:xfrm>
          <a:prstGeom prst="rect">
            <a:avLst/>
          </a:prstGeom>
          <a:solidFill>
            <a:srgbClr val="090909"/>
          </a:solidFill>
          <a:ln>
            <a:solidFill>
              <a:srgbClr val="0A080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rgbClr val="750A06"/>
                </a:solidFill>
              </a:ln>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1300401"/>
            <a:ext cx="12710636" cy="641390"/>
          </a:xfrm>
          <a:prstGeom prst="rect">
            <a:avLst/>
          </a:prstGeom>
          <a:noFill/>
          <a:ln/>
        </p:spPr>
        <p:txBody>
          <a:bodyPr wrap="none" lIns="0" tIns="0" rIns="0" bIns="0" rtlCol="0" anchor="t"/>
          <a:lstStyle/>
          <a:p>
            <a:pPr marL="0" indent="0" algn="l">
              <a:lnSpc>
                <a:spcPts val="5050"/>
              </a:lnSpc>
              <a:buNone/>
            </a:pPr>
            <a:r>
              <a:rPr lang="en-US" sz="4000" dirty="0">
                <a:solidFill>
                  <a:srgbClr val="FAEBEB"/>
                </a:solidFill>
                <a:latin typeface="Dela Gothic One" pitchFamily="34" charset="0"/>
                <a:ea typeface="Dela Gothic One" pitchFamily="34" charset="-122"/>
                <a:cs typeface="Dela Gothic One" pitchFamily="34" charset="-120"/>
              </a:rPr>
              <a:t>Influential Talents: Top Actors &amp; Directors</a:t>
            </a:r>
            <a:endParaRPr lang="en-US" sz="4000" dirty="0"/>
          </a:p>
        </p:txBody>
      </p:sp>
      <p:sp>
        <p:nvSpPr>
          <p:cNvPr id="3" name="Text 1"/>
          <p:cNvSpPr/>
          <p:nvPr/>
        </p:nvSpPr>
        <p:spPr>
          <a:xfrm>
            <a:off x="758309" y="2331720"/>
            <a:ext cx="13113782" cy="311944"/>
          </a:xfrm>
          <a:prstGeom prst="rect">
            <a:avLst/>
          </a:prstGeom>
          <a:noFill/>
          <a:ln/>
        </p:spPr>
        <p:txBody>
          <a:bodyPr wrap="none" lIns="0" tIns="0" rIns="0" bIns="0" rtlCol="0" anchor="t"/>
          <a:lstStyle/>
          <a:p>
            <a:pPr marL="0" indent="0" algn="l">
              <a:lnSpc>
                <a:spcPts val="2450"/>
              </a:lnSpc>
              <a:buNone/>
            </a:pPr>
            <a:r>
              <a:rPr lang="en-US" sz="1500" dirty="0">
                <a:solidFill>
                  <a:srgbClr val="FFE5E5"/>
                </a:solidFill>
                <a:latin typeface="DM Sans" pitchFamily="34" charset="0"/>
                <a:ea typeface="DM Sans" pitchFamily="34" charset="-122"/>
                <a:cs typeface="DM Sans" pitchFamily="34" charset="-120"/>
              </a:rPr>
              <a:t>Identifying the key creatives driving Netflix's content pipeline reveals frequently featured individuals.</a:t>
            </a:r>
            <a:endParaRPr lang="en-US" sz="1500" dirty="0"/>
          </a:p>
        </p:txBody>
      </p:sp>
      <p:sp>
        <p:nvSpPr>
          <p:cNvPr id="4" name="Text 2"/>
          <p:cNvSpPr/>
          <p:nvPr/>
        </p:nvSpPr>
        <p:spPr>
          <a:xfrm>
            <a:off x="758309" y="3057882"/>
            <a:ext cx="3213259" cy="320635"/>
          </a:xfrm>
          <a:prstGeom prst="rect">
            <a:avLst/>
          </a:prstGeom>
          <a:noFill/>
          <a:ln/>
        </p:spPr>
        <p:txBody>
          <a:bodyPr wrap="none" lIns="0" tIns="0" rIns="0" bIns="0" rtlCol="0" anchor="t"/>
          <a:lstStyle/>
          <a:p>
            <a:pPr marL="0" indent="0" algn="l">
              <a:lnSpc>
                <a:spcPts val="2500"/>
              </a:lnSpc>
              <a:buNone/>
            </a:pPr>
            <a:r>
              <a:rPr lang="en-US" sz="2000" dirty="0">
                <a:solidFill>
                  <a:srgbClr val="FAEBEB"/>
                </a:solidFill>
                <a:latin typeface="Dela Gothic One" pitchFamily="34" charset="0"/>
                <a:ea typeface="Dela Gothic One" pitchFamily="34" charset="-122"/>
                <a:cs typeface="Dela Gothic One" pitchFamily="34" charset="-120"/>
              </a:rPr>
              <a:t>Top Actors Spotlight:</a:t>
            </a:r>
            <a:endParaRPr lang="en-US" sz="2000" dirty="0"/>
          </a:p>
        </p:txBody>
      </p:sp>
      <p:sp>
        <p:nvSpPr>
          <p:cNvPr id="5" name="Text 3"/>
          <p:cNvSpPr/>
          <p:nvPr/>
        </p:nvSpPr>
        <p:spPr>
          <a:xfrm>
            <a:off x="758309" y="3573423"/>
            <a:ext cx="6319004" cy="935831"/>
          </a:xfrm>
          <a:prstGeom prst="rect">
            <a:avLst/>
          </a:prstGeom>
          <a:noFill/>
          <a:ln/>
        </p:spPr>
        <p:txBody>
          <a:bodyPr wrap="square" lIns="0" tIns="0" rIns="0" bIns="0" rtlCol="0" anchor="t"/>
          <a:lstStyle/>
          <a:p>
            <a:pPr marL="0" indent="0" algn="l">
              <a:lnSpc>
                <a:spcPts val="2450"/>
              </a:lnSpc>
              <a:buNone/>
            </a:pPr>
            <a:r>
              <a:rPr lang="en-US" sz="1500" dirty="0">
                <a:solidFill>
                  <a:srgbClr val="FFE5E5"/>
                </a:solidFill>
                <a:latin typeface="DM Sans" pitchFamily="34" charset="0"/>
                <a:ea typeface="DM Sans" pitchFamily="34" charset="-122"/>
                <a:cs typeface="DM Sans" pitchFamily="34" charset="-120"/>
              </a:rPr>
              <a:t>Analysis highlights frequent appearances by actors such as </a:t>
            </a:r>
            <a:r>
              <a:rPr lang="en-US" sz="1500" b="1" dirty="0">
                <a:solidFill>
                  <a:srgbClr val="FFE5E5"/>
                </a:solidFill>
                <a:latin typeface="DM Sans" pitchFamily="34" charset="0"/>
                <a:ea typeface="DM Sans" pitchFamily="34" charset="-122"/>
                <a:cs typeface="DM Sans" pitchFamily="34" charset="-120"/>
              </a:rPr>
              <a:t>Boman Irani</a:t>
            </a:r>
            <a:r>
              <a:rPr lang="en-US" sz="1500" dirty="0">
                <a:solidFill>
                  <a:srgbClr val="FFE5E5"/>
                </a:solidFill>
                <a:latin typeface="DM Sans" pitchFamily="34" charset="0"/>
                <a:ea typeface="DM Sans" pitchFamily="34" charset="-122"/>
                <a:cs typeface="DM Sans" pitchFamily="34" charset="-120"/>
              </a:rPr>
              <a:t> and </a:t>
            </a:r>
            <a:r>
              <a:rPr lang="en-US" sz="1500" b="1" dirty="0">
                <a:solidFill>
                  <a:srgbClr val="FFE5E5"/>
                </a:solidFill>
                <a:latin typeface="DM Sans" pitchFamily="34" charset="0"/>
                <a:ea typeface="DM Sans" pitchFamily="34" charset="-122"/>
                <a:cs typeface="DM Sans" pitchFamily="34" charset="-120"/>
              </a:rPr>
              <a:t>Kareena Kapoor</a:t>
            </a:r>
            <a:r>
              <a:rPr lang="en-US" sz="1500" dirty="0">
                <a:solidFill>
                  <a:srgbClr val="FFE5E5"/>
                </a:solidFill>
                <a:latin typeface="DM Sans" pitchFamily="34" charset="0"/>
                <a:ea typeface="DM Sans" pitchFamily="34" charset="-122"/>
                <a:cs typeface="DM Sans" pitchFamily="34" charset="-120"/>
              </a:rPr>
              <a:t>, indicating their significant presence across various Netflix productions.</a:t>
            </a:r>
            <a:endParaRPr lang="en-US" sz="1500" dirty="0"/>
          </a:p>
        </p:txBody>
      </p:sp>
      <p:pic>
        <p:nvPicPr>
          <p:cNvPr id="6" name="Image 0" descr="preencoded.png"/>
          <p:cNvPicPr>
            <a:picLocks noChangeAspect="1"/>
          </p:cNvPicPr>
          <p:nvPr/>
        </p:nvPicPr>
        <p:blipFill>
          <a:blip r:embed="rId3"/>
          <a:stretch>
            <a:fillRect/>
          </a:stretch>
        </p:blipFill>
        <p:spPr>
          <a:xfrm>
            <a:off x="758309" y="4728567"/>
            <a:ext cx="2987040" cy="1981200"/>
          </a:xfrm>
          <a:prstGeom prst="rect">
            <a:avLst/>
          </a:prstGeom>
        </p:spPr>
      </p:pic>
      <p:sp>
        <p:nvSpPr>
          <p:cNvPr id="7" name="Text 4"/>
          <p:cNvSpPr/>
          <p:nvPr/>
        </p:nvSpPr>
        <p:spPr>
          <a:xfrm>
            <a:off x="7560707" y="3057882"/>
            <a:ext cx="4380667" cy="320635"/>
          </a:xfrm>
          <a:prstGeom prst="rect">
            <a:avLst/>
          </a:prstGeom>
          <a:noFill/>
          <a:ln/>
        </p:spPr>
        <p:txBody>
          <a:bodyPr wrap="none" lIns="0" tIns="0" rIns="0" bIns="0" rtlCol="0" anchor="t"/>
          <a:lstStyle/>
          <a:p>
            <a:pPr marL="0" indent="0" algn="l">
              <a:lnSpc>
                <a:spcPts val="2500"/>
              </a:lnSpc>
              <a:buNone/>
            </a:pPr>
            <a:r>
              <a:rPr lang="en-US" sz="2000" dirty="0">
                <a:solidFill>
                  <a:srgbClr val="FAEBEB"/>
                </a:solidFill>
                <a:latin typeface="Dela Gothic One" pitchFamily="34" charset="0"/>
                <a:ea typeface="Dela Gothic One" pitchFamily="34" charset="-122"/>
                <a:cs typeface="Dela Gothic One" pitchFamily="34" charset="-120"/>
              </a:rPr>
              <a:t>Leading Directors Identified:</a:t>
            </a:r>
            <a:endParaRPr lang="en-US" sz="2000" dirty="0"/>
          </a:p>
        </p:txBody>
      </p:sp>
      <p:sp>
        <p:nvSpPr>
          <p:cNvPr id="8" name="Text 5"/>
          <p:cNvSpPr/>
          <p:nvPr/>
        </p:nvSpPr>
        <p:spPr>
          <a:xfrm>
            <a:off x="7560707" y="3573423"/>
            <a:ext cx="6319004" cy="935831"/>
          </a:xfrm>
          <a:prstGeom prst="rect">
            <a:avLst/>
          </a:prstGeom>
          <a:noFill/>
          <a:ln/>
        </p:spPr>
        <p:txBody>
          <a:bodyPr wrap="square" lIns="0" tIns="0" rIns="0" bIns="0" rtlCol="0" anchor="t"/>
          <a:lstStyle/>
          <a:p>
            <a:pPr marL="0" indent="0" algn="l">
              <a:lnSpc>
                <a:spcPts val="2450"/>
              </a:lnSpc>
              <a:buNone/>
            </a:pPr>
            <a:r>
              <a:rPr lang="en-US" sz="1500" dirty="0">
                <a:solidFill>
                  <a:srgbClr val="FFE5E5"/>
                </a:solidFill>
                <a:latin typeface="DM Sans" pitchFamily="34" charset="0"/>
                <a:ea typeface="DM Sans" pitchFamily="34" charset="-122"/>
                <a:cs typeface="DM Sans" pitchFamily="34" charset="-120"/>
              </a:rPr>
              <a:t>Similarly, directors like </a:t>
            </a:r>
            <a:r>
              <a:rPr lang="en-US" sz="1500" b="1" dirty="0">
                <a:solidFill>
                  <a:srgbClr val="FFE5E5"/>
                </a:solidFill>
                <a:latin typeface="DM Sans" pitchFamily="34" charset="0"/>
                <a:ea typeface="DM Sans" pitchFamily="34" charset="-122"/>
                <a:cs typeface="DM Sans" pitchFamily="34" charset="-120"/>
              </a:rPr>
              <a:t>Raúl Campos</a:t>
            </a:r>
            <a:r>
              <a:rPr lang="en-US" sz="1500" dirty="0">
                <a:solidFill>
                  <a:srgbClr val="FFE5E5"/>
                </a:solidFill>
                <a:latin typeface="DM Sans" pitchFamily="34" charset="0"/>
                <a:ea typeface="DM Sans" pitchFamily="34" charset="-122"/>
                <a:cs typeface="DM Sans" pitchFamily="34" charset="-120"/>
              </a:rPr>
              <a:t> and </a:t>
            </a:r>
            <a:r>
              <a:rPr lang="en-US" sz="1500" b="1" dirty="0">
                <a:solidFill>
                  <a:srgbClr val="FFE5E5"/>
                </a:solidFill>
                <a:latin typeface="DM Sans" pitchFamily="34" charset="0"/>
                <a:ea typeface="DM Sans" pitchFamily="34" charset="-122"/>
                <a:cs typeface="DM Sans" pitchFamily="34" charset="-120"/>
              </a:rPr>
              <a:t>Jan Suter</a:t>
            </a:r>
            <a:r>
              <a:rPr lang="en-US" sz="1500" dirty="0">
                <a:solidFill>
                  <a:srgbClr val="FFE5E5"/>
                </a:solidFill>
                <a:latin typeface="DM Sans" pitchFamily="34" charset="0"/>
                <a:ea typeface="DM Sans" pitchFamily="34" charset="-122"/>
                <a:cs typeface="DM Sans" pitchFamily="34" charset="-120"/>
              </a:rPr>
              <a:t> frequently helm Netflix titles, suggesting their consistent contribution to the platform's content strategy.</a:t>
            </a:r>
            <a:endParaRPr lang="en-US" sz="1500" dirty="0"/>
          </a:p>
        </p:txBody>
      </p:sp>
      <p:pic>
        <p:nvPicPr>
          <p:cNvPr id="9" name="Image 1" descr="preencoded.png"/>
          <p:cNvPicPr>
            <a:picLocks noChangeAspect="1"/>
          </p:cNvPicPr>
          <p:nvPr/>
        </p:nvPicPr>
        <p:blipFill>
          <a:blip r:embed="rId4"/>
          <a:stretch>
            <a:fillRect/>
          </a:stretch>
        </p:blipFill>
        <p:spPr>
          <a:xfrm>
            <a:off x="7560707" y="4728567"/>
            <a:ext cx="2979420" cy="1950720"/>
          </a:xfrm>
          <a:prstGeom prst="rect">
            <a:avLst/>
          </a:prstGeom>
        </p:spPr>
      </p:pic>
      <p:sp>
        <p:nvSpPr>
          <p:cNvPr id="10" name="Rectangle 9">
            <a:extLst>
              <a:ext uri="{FF2B5EF4-FFF2-40B4-BE49-F238E27FC236}">
                <a16:creationId xmlns:a16="http://schemas.microsoft.com/office/drawing/2014/main" id="{8A9C8DD0-38D9-DE16-8F39-4CA5E7AE0760}"/>
              </a:ext>
            </a:extLst>
          </p:cNvPr>
          <p:cNvSpPr/>
          <p:nvPr/>
        </p:nvSpPr>
        <p:spPr>
          <a:xfrm>
            <a:off x="12685606" y="7540053"/>
            <a:ext cx="1828800" cy="569626"/>
          </a:xfrm>
          <a:prstGeom prst="rect">
            <a:avLst/>
          </a:prstGeom>
          <a:solidFill>
            <a:srgbClr val="090909"/>
          </a:solidFill>
          <a:ln>
            <a:solidFill>
              <a:srgbClr val="0A080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rgbClr val="750A06"/>
                </a:solidFill>
              </a:ln>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935474" y="1574602"/>
            <a:ext cx="12759333" cy="712708"/>
          </a:xfrm>
          <a:prstGeom prst="rect">
            <a:avLst/>
          </a:prstGeom>
          <a:noFill/>
          <a:ln/>
        </p:spPr>
        <p:txBody>
          <a:bodyPr wrap="none" lIns="0" tIns="0" rIns="0" bIns="0" rtlCol="0" anchor="t"/>
          <a:lstStyle/>
          <a:p>
            <a:pPr marL="0" indent="0" algn="ctr">
              <a:lnSpc>
                <a:spcPts val="5600"/>
              </a:lnSpc>
              <a:buNone/>
            </a:pPr>
            <a:r>
              <a:rPr lang="en-US" sz="4450" dirty="0">
                <a:solidFill>
                  <a:srgbClr val="FFFFFF"/>
                </a:solidFill>
                <a:latin typeface="Dela Gothic One" pitchFamily="34" charset="0"/>
                <a:ea typeface="Dela Gothic One" pitchFamily="34" charset="-122"/>
                <a:cs typeface="Dela Gothic One" pitchFamily="34" charset="-120"/>
              </a:rPr>
              <a:t>Movies vs. Shows: Content Dominance</a:t>
            </a:r>
            <a:endParaRPr lang="en-US" sz="4450" dirty="0"/>
          </a:p>
        </p:txBody>
      </p:sp>
      <p:pic>
        <p:nvPicPr>
          <p:cNvPr id="3" name="Image 0" descr="preencoded.png"/>
          <p:cNvPicPr>
            <a:picLocks noChangeAspect="1"/>
          </p:cNvPicPr>
          <p:nvPr/>
        </p:nvPicPr>
        <p:blipFill>
          <a:blip r:embed="rId3"/>
          <a:stretch>
            <a:fillRect/>
          </a:stretch>
        </p:blipFill>
        <p:spPr>
          <a:xfrm>
            <a:off x="758309" y="2855952"/>
            <a:ext cx="6292572" cy="3276600"/>
          </a:xfrm>
          <a:prstGeom prst="rect">
            <a:avLst/>
          </a:prstGeom>
        </p:spPr>
      </p:pic>
      <p:sp>
        <p:nvSpPr>
          <p:cNvPr id="4" name="Shape 1"/>
          <p:cNvSpPr/>
          <p:nvPr/>
        </p:nvSpPr>
        <p:spPr>
          <a:xfrm>
            <a:off x="2847499" y="6163032"/>
            <a:ext cx="216575" cy="216575"/>
          </a:xfrm>
          <a:prstGeom prst="roundRect">
            <a:avLst>
              <a:gd name="adj" fmla="val 8444"/>
            </a:avLst>
          </a:prstGeom>
          <a:solidFill>
            <a:srgbClr val="540808"/>
          </a:solidFill>
          <a:ln/>
        </p:spPr>
        <p:txBody>
          <a:bodyPr/>
          <a:lstStyle/>
          <a:p>
            <a:endParaRPr lang="en-US"/>
          </a:p>
        </p:txBody>
      </p:sp>
      <p:sp>
        <p:nvSpPr>
          <p:cNvPr id="5" name="Text 2"/>
          <p:cNvSpPr/>
          <p:nvPr/>
        </p:nvSpPr>
        <p:spPr>
          <a:xfrm>
            <a:off x="3125033" y="6163032"/>
            <a:ext cx="703302" cy="216694"/>
          </a:xfrm>
          <a:prstGeom prst="rect">
            <a:avLst/>
          </a:prstGeom>
          <a:noFill/>
          <a:ln/>
        </p:spPr>
        <p:txBody>
          <a:bodyPr wrap="none" lIns="0" tIns="0" rIns="0" bIns="0" rtlCol="0" anchor="t"/>
          <a:lstStyle/>
          <a:p>
            <a:pPr marL="0" indent="0" algn="l">
              <a:lnSpc>
                <a:spcPts val="1700"/>
              </a:lnSpc>
              <a:buNone/>
            </a:pPr>
            <a:r>
              <a:rPr lang="en-US" sz="1700" dirty="0">
                <a:solidFill>
                  <a:srgbClr val="FFE5E5"/>
                </a:solidFill>
                <a:latin typeface="DM Sans" pitchFamily="34" charset="0"/>
                <a:ea typeface="DM Sans" pitchFamily="34" charset="-122"/>
                <a:cs typeface="DM Sans" pitchFamily="34" charset="-120"/>
              </a:rPr>
              <a:t>Movies</a:t>
            </a:r>
            <a:endParaRPr lang="en-US" sz="1700" dirty="0"/>
          </a:p>
        </p:txBody>
      </p:sp>
      <p:sp>
        <p:nvSpPr>
          <p:cNvPr id="6" name="Shape 3"/>
          <p:cNvSpPr/>
          <p:nvPr/>
        </p:nvSpPr>
        <p:spPr>
          <a:xfrm>
            <a:off x="3980736" y="6163032"/>
            <a:ext cx="216575" cy="216575"/>
          </a:xfrm>
          <a:prstGeom prst="roundRect">
            <a:avLst>
              <a:gd name="adj" fmla="val 8444"/>
            </a:avLst>
          </a:prstGeom>
          <a:solidFill>
            <a:srgbClr val="EC3434"/>
          </a:solidFill>
          <a:ln/>
        </p:spPr>
        <p:txBody>
          <a:bodyPr/>
          <a:lstStyle/>
          <a:p>
            <a:endParaRPr lang="en-US"/>
          </a:p>
        </p:txBody>
      </p:sp>
      <p:sp>
        <p:nvSpPr>
          <p:cNvPr id="7" name="Text 4"/>
          <p:cNvSpPr/>
          <p:nvPr/>
        </p:nvSpPr>
        <p:spPr>
          <a:xfrm>
            <a:off x="4258270" y="6163032"/>
            <a:ext cx="648533" cy="216694"/>
          </a:xfrm>
          <a:prstGeom prst="rect">
            <a:avLst/>
          </a:prstGeom>
          <a:noFill/>
          <a:ln/>
        </p:spPr>
        <p:txBody>
          <a:bodyPr wrap="none" lIns="0" tIns="0" rIns="0" bIns="0" rtlCol="0" anchor="t"/>
          <a:lstStyle/>
          <a:p>
            <a:pPr marL="0" indent="0" algn="l">
              <a:lnSpc>
                <a:spcPts val="1700"/>
              </a:lnSpc>
              <a:buNone/>
            </a:pPr>
            <a:r>
              <a:rPr lang="en-US" sz="1700" dirty="0">
                <a:solidFill>
                  <a:srgbClr val="FFE5E5"/>
                </a:solidFill>
                <a:latin typeface="DM Sans" pitchFamily="34" charset="0"/>
                <a:ea typeface="DM Sans" pitchFamily="34" charset="-122"/>
                <a:cs typeface="DM Sans" pitchFamily="34" charset="-120"/>
              </a:rPr>
              <a:t>Shows</a:t>
            </a:r>
            <a:endParaRPr lang="en-US" sz="1700" dirty="0"/>
          </a:p>
        </p:txBody>
      </p:sp>
      <p:sp>
        <p:nvSpPr>
          <p:cNvPr id="8" name="Text 5"/>
          <p:cNvSpPr/>
          <p:nvPr/>
        </p:nvSpPr>
        <p:spPr>
          <a:xfrm>
            <a:off x="7587139" y="2807137"/>
            <a:ext cx="6292572" cy="138684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Our analysis reveals that </a:t>
            </a:r>
            <a:r>
              <a:rPr lang="en-US" sz="1700" b="1" dirty="0">
                <a:solidFill>
                  <a:srgbClr val="FFE5E5"/>
                </a:solidFill>
                <a:latin typeface="DM Sans" pitchFamily="34" charset="0"/>
                <a:ea typeface="DM Sans" pitchFamily="34" charset="-122"/>
                <a:cs typeface="DM Sans" pitchFamily="34" charset="-120"/>
              </a:rPr>
              <a:t>movies constitute the majority of Netflix's library</a:t>
            </a:r>
            <a:r>
              <a:rPr lang="en-US" sz="1700" dirty="0">
                <a:solidFill>
                  <a:srgbClr val="FFE5E5"/>
                </a:solidFill>
                <a:latin typeface="DM Sans" pitchFamily="34" charset="0"/>
                <a:ea typeface="DM Sans" pitchFamily="34" charset="-122"/>
                <a:cs typeface="DM Sans" pitchFamily="34" charset="-120"/>
              </a:rPr>
              <a:t>, making up approximately two-thirds of the platform's content. While shows are a significant part of the offering, they currently hold a smaller share.</a:t>
            </a:r>
            <a:endParaRPr lang="en-US" sz="1700" dirty="0"/>
          </a:p>
        </p:txBody>
      </p:sp>
      <p:pic>
        <p:nvPicPr>
          <p:cNvPr id="9" name="Image 1" descr="preencoded.png"/>
          <p:cNvPicPr>
            <a:picLocks noChangeAspect="1"/>
          </p:cNvPicPr>
          <p:nvPr/>
        </p:nvPicPr>
        <p:blipFill>
          <a:blip r:embed="rId4"/>
          <a:stretch>
            <a:fillRect/>
          </a:stretch>
        </p:blipFill>
        <p:spPr>
          <a:xfrm>
            <a:off x="7587139" y="4437698"/>
            <a:ext cx="3169920" cy="1973580"/>
          </a:xfrm>
          <a:prstGeom prst="rect">
            <a:avLst/>
          </a:prstGeom>
        </p:spPr>
      </p:pic>
      <p:sp>
        <p:nvSpPr>
          <p:cNvPr id="10" name="Rectangle 9">
            <a:extLst>
              <a:ext uri="{FF2B5EF4-FFF2-40B4-BE49-F238E27FC236}">
                <a16:creationId xmlns:a16="http://schemas.microsoft.com/office/drawing/2014/main" id="{E4027B18-09EE-9B42-5017-00D693DE1E57}"/>
              </a:ext>
            </a:extLst>
          </p:cNvPr>
          <p:cNvSpPr/>
          <p:nvPr/>
        </p:nvSpPr>
        <p:spPr>
          <a:xfrm>
            <a:off x="12755449" y="7659974"/>
            <a:ext cx="1828800" cy="569626"/>
          </a:xfrm>
          <a:prstGeom prst="rect">
            <a:avLst/>
          </a:prstGeom>
          <a:solidFill>
            <a:srgbClr val="090909"/>
          </a:solidFill>
          <a:ln>
            <a:solidFill>
              <a:srgbClr val="0A080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rgbClr val="750A06"/>
                </a:solidFill>
              </a:ln>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8309" y="963216"/>
            <a:ext cx="13113782" cy="1425416"/>
          </a:xfrm>
          <a:prstGeom prst="rect">
            <a:avLst/>
          </a:prstGeom>
          <a:noFill/>
          <a:ln/>
        </p:spPr>
        <p:txBody>
          <a:bodyPr wrap="square" lIns="0" tIns="0" rIns="0" bIns="0" rtlCol="0" anchor="t"/>
          <a:lstStyle/>
          <a:p>
            <a:pPr marL="0" indent="0" algn="l">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Content Expansion: A Yearly Progression</a:t>
            </a:r>
            <a:endParaRPr lang="en-US" sz="4450" dirty="0"/>
          </a:p>
        </p:txBody>
      </p:sp>
      <p:sp>
        <p:nvSpPr>
          <p:cNvPr id="3" name="Text 1"/>
          <p:cNvSpPr/>
          <p:nvPr/>
        </p:nvSpPr>
        <p:spPr>
          <a:xfrm>
            <a:off x="758309" y="2821900"/>
            <a:ext cx="13113782"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Netflix's content growth has followed a remarkable trajectory, with significant acceleration in recent years.</a:t>
            </a:r>
            <a:endParaRPr lang="en-US" sz="1700" dirty="0"/>
          </a:p>
        </p:txBody>
      </p:sp>
      <p:sp>
        <p:nvSpPr>
          <p:cNvPr id="4" name="Text 2"/>
          <p:cNvSpPr/>
          <p:nvPr/>
        </p:nvSpPr>
        <p:spPr>
          <a:xfrm>
            <a:off x="758309" y="3628906"/>
            <a:ext cx="4599623" cy="356235"/>
          </a:xfrm>
          <a:prstGeom prst="rect">
            <a:avLst/>
          </a:prstGeom>
          <a:noFill/>
          <a:ln/>
        </p:spPr>
        <p:txBody>
          <a:bodyPr wrap="none" lIns="0" tIns="0" rIns="0" bIns="0" rtlCol="0" anchor="t"/>
          <a:lstStyle/>
          <a:p>
            <a:pPr marL="0" indent="0" algn="l">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Early Growth (2000-2015):</a:t>
            </a:r>
            <a:endParaRPr lang="en-US" sz="2200" dirty="0"/>
          </a:p>
        </p:txBody>
      </p:sp>
      <p:sp>
        <p:nvSpPr>
          <p:cNvPr id="5" name="Text 3"/>
          <p:cNvSpPr/>
          <p:nvPr/>
        </p:nvSpPr>
        <p:spPr>
          <a:xfrm>
            <a:off x="758309" y="4201716"/>
            <a:ext cx="6292572" cy="69342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The platform experienced a steady and consistent increase in content, laying the groundwork for future expansion.</a:t>
            </a:r>
            <a:endParaRPr lang="en-US" sz="1700" dirty="0"/>
          </a:p>
        </p:txBody>
      </p:sp>
      <p:sp>
        <p:nvSpPr>
          <p:cNvPr id="6" name="Text 4"/>
          <p:cNvSpPr/>
          <p:nvPr/>
        </p:nvSpPr>
        <p:spPr>
          <a:xfrm>
            <a:off x="758309" y="5111710"/>
            <a:ext cx="3018592" cy="356235"/>
          </a:xfrm>
          <a:prstGeom prst="rect">
            <a:avLst/>
          </a:prstGeom>
          <a:noFill/>
          <a:ln/>
        </p:spPr>
        <p:txBody>
          <a:bodyPr wrap="none" lIns="0" tIns="0" rIns="0" bIns="0" rtlCol="0" anchor="t"/>
          <a:lstStyle/>
          <a:p>
            <a:pPr marL="0" indent="0" algn="l">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Post-2018 Surge:</a:t>
            </a:r>
            <a:endParaRPr lang="en-US" sz="2200" dirty="0"/>
          </a:p>
        </p:txBody>
      </p:sp>
      <p:sp>
        <p:nvSpPr>
          <p:cNvPr id="7" name="Text 5"/>
          <p:cNvSpPr/>
          <p:nvPr/>
        </p:nvSpPr>
        <p:spPr>
          <a:xfrm>
            <a:off x="758309" y="5684520"/>
            <a:ext cx="6292572" cy="138684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A substantial acceleration in content acquisition and production began post-2018, culminating in a peak around </a:t>
            </a:r>
            <a:r>
              <a:rPr lang="en-US" sz="1700" b="1" dirty="0">
                <a:solidFill>
                  <a:srgbClr val="FFE5E5"/>
                </a:solidFill>
                <a:latin typeface="DM Sans" pitchFamily="34" charset="0"/>
                <a:ea typeface="DM Sans" pitchFamily="34" charset="-122"/>
                <a:cs typeface="DM Sans" pitchFamily="34" charset="-120"/>
              </a:rPr>
              <a:t>2020</a:t>
            </a:r>
            <a:r>
              <a:rPr lang="en-US" sz="1700" dirty="0">
                <a:solidFill>
                  <a:srgbClr val="FFE5E5"/>
                </a:solidFill>
                <a:latin typeface="DM Sans" pitchFamily="34" charset="0"/>
                <a:ea typeface="DM Sans" pitchFamily="34" charset="-122"/>
                <a:cs typeface="DM Sans" pitchFamily="34" charset="-120"/>
              </a:rPr>
              <a:t>. This period marks Netflix's most aggressive content push.</a:t>
            </a:r>
            <a:endParaRPr lang="en-US" sz="1700" dirty="0"/>
          </a:p>
        </p:txBody>
      </p:sp>
      <p:pic>
        <p:nvPicPr>
          <p:cNvPr id="8" name="Image 0" descr="preencoded.png"/>
          <p:cNvPicPr>
            <a:picLocks noChangeAspect="1"/>
          </p:cNvPicPr>
          <p:nvPr/>
        </p:nvPicPr>
        <p:blipFill>
          <a:blip r:embed="rId3"/>
          <a:stretch>
            <a:fillRect/>
          </a:stretch>
        </p:blipFill>
        <p:spPr>
          <a:xfrm>
            <a:off x="7587139" y="3656052"/>
            <a:ext cx="3733800" cy="2004060"/>
          </a:xfrm>
          <a:prstGeom prst="rect">
            <a:avLst/>
          </a:prstGeom>
        </p:spPr>
      </p:pic>
      <p:sp>
        <p:nvSpPr>
          <p:cNvPr id="10" name="Rectangle 9">
            <a:extLst>
              <a:ext uri="{FF2B5EF4-FFF2-40B4-BE49-F238E27FC236}">
                <a16:creationId xmlns:a16="http://schemas.microsoft.com/office/drawing/2014/main" id="{977D7C7C-E4AD-BA4C-39A3-D1529A12FCAF}"/>
              </a:ext>
            </a:extLst>
          </p:cNvPr>
          <p:cNvSpPr/>
          <p:nvPr/>
        </p:nvSpPr>
        <p:spPr>
          <a:xfrm>
            <a:off x="12666689" y="7659974"/>
            <a:ext cx="1828800" cy="569626"/>
          </a:xfrm>
          <a:prstGeom prst="rect">
            <a:avLst/>
          </a:prstGeom>
          <a:solidFill>
            <a:srgbClr val="090909"/>
          </a:solidFill>
          <a:ln>
            <a:solidFill>
              <a:srgbClr val="0A080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rgbClr val="750A06"/>
                </a:solidFill>
              </a:ln>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8309" y="1413153"/>
            <a:ext cx="8949571" cy="712708"/>
          </a:xfrm>
          <a:prstGeom prst="rect">
            <a:avLst/>
          </a:prstGeom>
          <a:noFill/>
          <a:ln/>
        </p:spPr>
        <p:txBody>
          <a:bodyPr wrap="none" lIns="0" tIns="0" rIns="0" bIns="0" rtlCol="0" anchor="t"/>
          <a:lstStyle/>
          <a:p>
            <a:pPr marL="0" indent="0" algn="l">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Key Insights &amp; Discoveries</a:t>
            </a:r>
            <a:endParaRPr lang="en-US" sz="4450" dirty="0"/>
          </a:p>
        </p:txBody>
      </p:sp>
      <p:sp>
        <p:nvSpPr>
          <p:cNvPr id="3" name="Shape 1"/>
          <p:cNvSpPr/>
          <p:nvPr/>
        </p:nvSpPr>
        <p:spPr>
          <a:xfrm>
            <a:off x="758309" y="2559129"/>
            <a:ext cx="6448544" cy="2020372"/>
          </a:xfrm>
          <a:prstGeom prst="roundRect">
            <a:avLst>
              <a:gd name="adj" fmla="val 4504"/>
            </a:avLst>
          </a:prstGeom>
          <a:solidFill>
            <a:srgbClr val="0A0A0A">
              <a:alpha val="95000"/>
            </a:srgbClr>
          </a:solidFill>
          <a:ln w="30480">
            <a:solidFill>
              <a:srgbClr val="8D2424"/>
            </a:solidFill>
            <a:prstDash val="solid"/>
          </a:ln>
        </p:spPr>
        <p:txBody>
          <a:bodyPr/>
          <a:lstStyle/>
          <a:p>
            <a:endParaRPr lang="en-US"/>
          </a:p>
        </p:txBody>
      </p:sp>
      <p:sp>
        <p:nvSpPr>
          <p:cNvPr id="4" name="Shape 2"/>
          <p:cNvSpPr/>
          <p:nvPr/>
        </p:nvSpPr>
        <p:spPr>
          <a:xfrm>
            <a:off x="758309" y="2559129"/>
            <a:ext cx="60960" cy="2020372"/>
          </a:xfrm>
          <a:prstGeom prst="roundRect">
            <a:avLst>
              <a:gd name="adj" fmla="val 149275"/>
            </a:avLst>
          </a:prstGeom>
          <a:solidFill>
            <a:srgbClr val="C91313"/>
          </a:solidFill>
          <a:ln/>
        </p:spPr>
        <p:txBody>
          <a:bodyPr/>
          <a:lstStyle/>
          <a:p>
            <a:endParaRPr lang="en-US"/>
          </a:p>
        </p:txBody>
      </p:sp>
      <p:sp>
        <p:nvSpPr>
          <p:cNvPr id="5" name="Text 3"/>
          <p:cNvSpPr/>
          <p:nvPr/>
        </p:nvSpPr>
        <p:spPr>
          <a:xfrm>
            <a:off x="1066324" y="2806184"/>
            <a:ext cx="5476756"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Movie Dominance &amp; Show Growth</a:t>
            </a:r>
            <a:endParaRPr lang="en-US" sz="2200" dirty="0"/>
          </a:p>
        </p:txBody>
      </p:sp>
      <p:sp>
        <p:nvSpPr>
          <p:cNvPr id="6" name="Text 4"/>
          <p:cNvSpPr/>
          <p:nvPr/>
        </p:nvSpPr>
        <p:spPr>
          <a:xfrm>
            <a:off x="1066324" y="3292316"/>
            <a:ext cx="5893475"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Movies form the backbone of Netflix's content library, but TV shows are steadily increasing their footprint, indicating a strategic diversification.</a:t>
            </a:r>
            <a:endParaRPr lang="en-US" sz="1700" dirty="0"/>
          </a:p>
        </p:txBody>
      </p:sp>
      <p:sp>
        <p:nvSpPr>
          <p:cNvPr id="7" name="Shape 5"/>
          <p:cNvSpPr/>
          <p:nvPr/>
        </p:nvSpPr>
        <p:spPr>
          <a:xfrm>
            <a:off x="7423428" y="2559129"/>
            <a:ext cx="6448663" cy="2020372"/>
          </a:xfrm>
          <a:prstGeom prst="roundRect">
            <a:avLst>
              <a:gd name="adj" fmla="val 4504"/>
            </a:avLst>
          </a:prstGeom>
          <a:solidFill>
            <a:srgbClr val="0A0A0A">
              <a:alpha val="95000"/>
            </a:srgbClr>
          </a:solidFill>
          <a:ln w="30480">
            <a:solidFill>
              <a:srgbClr val="8D2424"/>
            </a:solidFill>
            <a:prstDash val="solid"/>
          </a:ln>
        </p:spPr>
        <p:txBody>
          <a:bodyPr/>
          <a:lstStyle/>
          <a:p>
            <a:endParaRPr lang="en-US"/>
          </a:p>
        </p:txBody>
      </p:sp>
      <p:sp>
        <p:nvSpPr>
          <p:cNvPr id="8" name="Shape 6"/>
          <p:cNvSpPr/>
          <p:nvPr/>
        </p:nvSpPr>
        <p:spPr>
          <a:xfrm>
            <a:off x="7423428" y="2559129"/>
            <a:ext cx="60960" cy="2020372"/>
          </a:xfrm>
          <a:prstGeom prst="roundRect">
            <a:avLst>
              <a:gd name="adj" fmla="val 149275"/>
            </a:avLst>
          </a:prstGeom>
          <a:solidFill>
            <a:srgbClr val="C91313"/>
          </a:solidFill>
          <a:ln/>
        </p:spPr>
        <p:txBody>
          <a:bodyPr/>
          <a:lstStyle/>
          <a:p>
            <a:endParaRPr lang="en-US"/>
          </a:p>
        </p:txBody>
      </p:sp>
      <p:sp>
        <p:nvSpPr>
          <p:cNvPr id="9" name="Text 7"/>
          <p:cNvSpPr/>
          <p:nvPr/>
        </p:nvSpPr>
        <p:spPr>
          <a:xfrm>
            <a:off x="7731443" y="2806184"/>
            <a:ext cx="397597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Frequent Collaborators</a:t>
            </a:r>
            <a:endParaRPr lang="en-US" sz="2200" dirty="0"/>
          </a:p>
        </p:txBody>
      </p:sp>
      <p:sp>
        <p:nvSpPr>
          <p:cNvPr id="10" name="Text 8"/>
          <p:cNvSpPr/>
          <p:nvPr/>
        </p:nvSpPr>
        <p:spPr>
          <a:xfrm>
            <a:off x="7731443" y="3292316"/>
            <a:ext cx="5893594"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Specific actors and directors are consistently featured, suggesting strong partnerships and a preferred pool of talent for Netflix productions.</a:t>
            </a:r>
            <a:endParaRPr lang="en-US" sz="1700" dirty="0"/>
          </a:p>
        </p:txBody>
      </p:sp>
      <p:sp>
        <p:nvSpPr>
          <p:cNvPr id="11" name="Shape 9"/>
          <p:cNvSpPr/>
          <p:nvPr/>
        </p:nvSpPr>
        <p:spPr>
          <a:xfrm>
            <a:off x="758309" y="4796076"/>
            <a:ext cx="6448544" cy="2020372"/>
          </a:xfrm>
          <a:prstGeom prst="roundRect">
            <a:avLst>
              <a:gd name="adj" fmla="val 4504"/>
            </a:avLst>
          </a:prstGeom>
          <a:solidFill>
            <a:srgbClr val="0A0A0A">
              <a:alpha val="95000"/>
            </a:srgbClr>
          </a:solidFill>
          <a:ln w="30480">
            <a:solidFill>
              <a:srgbClr val="8D2424"/>
            </a:solidFill>
            <a:prstDash val="solid"/>
          </a:ln>
        </p:spPr>
        <p:txBody>
          <a:bodyPr/>
          <a:lstStyle/>
          <a:p>
            <a:endParaRPr lang="en-US"/>
          </a:p>
        </p:txBody>
      </p:sp>
      <p:sp>
        <p:nvSpPr>
          <p:cNvPr id="12" name="Shape 10"/>
          <p:cNvSpPr/>
          <p:nvPr/>
        </p:nvSpPr>
        <p:spPr>
          <a:xfrm>
            <a:off x="758309" y="4796076"/>
            <a:ext cx="60960" cy="2020372"/>
          </a:xfrm>
          <a:prstGeom prst="roundRect">
            <a:avLst>
              <a:gd name="adj" fmla="val 149275"/>
            </a:avLst>
          </a:prstGeom>
          <a:solidFill>
            <a:srgbClr val="C91313"/>
          </a:solidFill>
          <a:ln/>
        </p:spPr>
        <p:txBody>
          <a:bodyPr/>
          <a:lstStyle/>
          <a:p>
            <a:endParaRPr lang="en-US"/>
          </a:p>
        </p:txBody>
      </p:sp>
      <p:sp>
        <p:nvSpPr>
          <p:cNvPr id="13" name="Text 11"/>
          <p:cNvSpPr/>
          <p:nvPr/>
        </p:nvSpPr>
        <p:spPr>
          <a:xfrm>
            <a:off x="1066324" y="5043130"/>
            <a:ext cx="4141351"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Peak Content Expansion</a:t>
            </a:r>
            <a:endParaRPr lang="en-US" sz="2200" dirty="0"/>
          </a:p>
        </p:txBody>
      </p:sp>
      <p:sp>
        <p:nvSpPr>
          <p:cNvPr id="14" name="Text 12"/>
          <p:cNvSpPr/>
          <p:nvPr/>
        </p:nvSpPr>
        <p:spPr>
          <a:xfrm>
            <a:off x="1066324" y="5529263"/>
            <a:ext cx="5893475"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The year </a:t>
            </a:r>
            <a:r>
              <a:rPr lang="en-US" sz="1700" b="1" dirty="0">
                <a:solidFill>
                  <a:srgbClr val="FFE5E5"/>
                </a:solidFill>
                <a:latin typeface="DM Sans" pitchFamily="34" charset="0"/>
                <a:ea typeface="DM Sans" pitchFamily="34" charset="-122"/>
                <a:cs typeface="DM Sans" pitchFamily="34" charset="-120"/>
              </a:rPr>
              <a:t>2020</a:t>
            </a:r>
            <a:r>
              <a:rPr lang="en-US" sz="1700" dirty="0">
                <a:solidFill>
                  <a:srgbClr val="FFE5E5"/>
                </a:solidFill>
                <a:latin typeface="DM Sans" pitchFamily="34" charset="0"/>
                <a:ea typeface="DM Sans" pitchFamily="34" charset="-122"/>
                <a:cs typeface="DM Sans" pitchFamily="34" charset="-120"/>
              </a:rPr>
              <a:t> marked the zenith of Netflix's content additions, following a significant post-2018 acceleration phase.</a:t>
            </a:r>
            <a:endParaRPr lang="en-US" sz="1700" dirty="0"/>
          </a:p>
        </p:txBody>
      </p:sp>
      <p:sp>
        <p:nvSpPr>
          <p:cNvPr id="15" name="Shape 13"/>
          <p:cNvSpPr/>
          <p:nvPr/>
        </p:nvSpPr>
        <p:spPr>
          <a:xfrm>
            <a:off x="7423428" y="4796076"/>
            <a:ext cx="6448663" cy="2020372"/>
          </a:xfrm>
          <a:prstGeom prst="roundRect">
            <a:avLst>
              <a:gd name="adj" fmla="val 4504"/>
            </a:avLst>
          </a:prstGeom>
          <a:solidFill>
            <a:srgbClr val="0A0A0A">
              <a:alpha val="95000"/>
            </a:srgbClr>
          </a:solidFill>
          <a:ln w="30480">
            <a:solidFill>
              <a:srgbClr val="8D2424"/>
            </a:solidFill>
            <a:prstDash val="solid"/>
          </a:ln>
        </p:spPr>
        <p:txBody>
          <a:bodyPr/>
          <a:lstStyle/>
          <a:p>
            <a:endParaRPr lang="en-US"/>
          </a:p>
        </p:txBody>
      </p:sp>
      <p:sp>
        <p:nvSpPr>
          <p:cNvPr id="16" name="Shape 14"/>
          <p:cNvSpPr/>
          <p:nvPr/>
        </p:nvSpPr>
        <p:spPr>
          <a:xfrm>
            <a:off x="7423428" y="4796076"/>
            <a:ext cx="60960" cy="2020372"/>
          </a:xfrm>
          <a:prstGeom prst="roundRect">
            <a:avLst>
              <a:gd name="adj" fmla="val 149275"/>
            </a:avLst>
          </a:prstGeom>
          <a:solidFill>
            <a:srgbClr val="C91313"/>
          </a:solidFill>
          <a:ln/>
        </p:spPr>
        <p:txBody>
          <a:bodyPr/>
          <a:lstStyle/>
          <a:p>
            <a:endParaRPr lang="en-US"/>
          </a:p>
        </p:txBody>
      </p:sp>
      <p:sp>
        <p:nvSpPr>
          <p:cNvPr id="17" name="Text 15"/>
          <p:cNvSpPr/>
          <p:nvPr/>
        </p:nvSpPr>
        <p:spPr>
          <a:xfrm>
            <a:off x="7731443" y="5043130"/>
            <a:ext cx="4303752"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Moderate Quality Ratings</a:t>
            </a:r>
            <a:endParaRPr lang="en-US" sz="2200" dirty="0"/>
          </a:p>
        </p:txBody>
      </p:sp>
      <p:sp>
        <p:nvSpPr>
          <p:cNvPr id="18" name="Text 16"/>
          <p:cNvSpPr/>
          <p:nvPr/>
        </p:nvSpPr>
        <p:spPr>
          <a:xfrm>
            <a:off x="7731443" y="5529263"/>
            <a:ext cx="5893594" cy="1040130"/>
          </a:xfrm>
          <a:prstGeom prst="rect">
            <a:avLst/>
          </a:prstGeom>
          <a:noFill/>
          <a:ln/>
        </p:spPr>
        <p:txBody>
          <a:bodyPr wrap="squar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Average IMDB and TMDB ratings hover between 6 and 7, indicating a consistent but moderate quality perception across the platform's content.</a:t>
            </a:r>
            <a:endParaRPr lang="en-US" sz="1700" dirty="0"/>
          </a:p>
        </p:txBody>
      </p:sp>
      <p:sp>
        <p:nvSpPr>
          <p:cNvPr id="19" name="Rectangle 18">
            <a:extLst>
              <a:ext uri="{FF2B5EF4-FFF2-40B4-BE49-F238E27FC236}">
                <a16:creationId xmlns:a16="http://schemas.microsoft.com/office/drawing/2014/main" id="{43238AA5-6C49-76BB-CD89-E16865925D7D}"/>
              </a:ext>
            </a:extLst>
          </p:cNvPr>
          <p:cNvSpPr/>
          <p:nvPr/>
        </p:nvSpPr>
        <p:spPr>
          <a:xfrm>
            <a:off x="12790537" y="7659975"/>
            <a:ext cx="1828800" cy="569626"/>
          </a:xfrm>
          <a:prstGeom prst="rect">
            <a:avLst/>
          </a:prstGeom>
          <a:solidFill>
            <a:srgbClr val="090909"/>
          </a:solidFill>
          <a:ln>
            <a:solidFill>
              <a:srgbClr val="0A080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rgbClr val="750A06"/>
                </a:solidFill>
              </a:ln>
              <a:solidFill>
                <a:schemeClr val="tx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TotalTime>
  <Words>751</Words>
  <Application>Microsoft Macintosh PowerPoint</Application>
  <PresentationFormat>Custom</PresentationFormat>
  <Paragraphs>93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Dela Gothic One</vt:lpstr>
      <vt:lpstr>Dela Gothic One Light</vt:lpstr>
      <vt:lpstr>DM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HARSHIT VERMA</cp:lastModifiedBy>
  <cp:revision>2</cp:revision>
  <dcterms:created xsi:type="dcterms:W3CDTF">2025-08-22T16:13:02Z</dcterms:created>
  <dcterms:modified xsi:type="dcterms:W3CDTF">2025-08-22T16:26:30Z</dcterms:modified>
</cp:coreProperties>
</file>